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m4a" ContentType="audi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8" r:id="rId1"/>
  </p:sldMasterIdLst>
  <p:notesMasterIdLst>
    <p:notesMasterId r:id="rId42"/>
  </p:notesMasterIdLst>
  <p:handoutMasterIdLst>
    <p:handoutMasterId r:id="rId43"/>
  </p:handoutMasterIdLst>
  <p:sldIdLst>
    <p:sldId id="256" r:id="rId2"/>
    <p:sldId id="257" r:id="rId3"/>
    <p:sldId id="258" r:id="rId4"/>
    <p:sldId id="259" r:id="rId5"/>
    <p:sldId id="260" r:id="rId6"/>
    <p:sldId id="286" r:id="rId7"/>
    <p:sldId id="261" r:id="rId8"/>
    <p:sldId id="262" r:id="rId9"/>
    <p:sldId id="263" r:id="rId10"/>
    <p:sldId id="264" r:id="rId11"/>
    <p:sldId id="265" r:id="rId12"/>
    <p:sldId id="266" r:id="rId13"/>
    <p:sldId id="267" r:id="rId14"/>
    <p:sldId id="268" r:id="rId15"/>
    <p:sldId id="270" r:id="rId16"/>
    <p:sldId id="269" r:id="rId17"/>
    <p:sldId id="271" r:id="rId18"/>
    <p:sldId id="272" r:id="rId19"/>
    <p:sldId id="274" r:id="rId20"/>
    <p:sldId id="276" r:id="rId21"/>
    <p:sldId id="273" r:id="rId22"/>
    <p:sldId id="277" r:id="rId23"/>
    <p:sldId id="278" r:id="rId24"/>
    <p:sldId id="275" r:id="rId25"/>
    <p:sldId id="279" r:id="rId26"/>
    <p:sldId id="280" r:id="rId27"/>
    <p:sldId id="281" r:id="rId28"/>
    <p:sldId id="287" r:id="rId29"/>
    <p:sldId id="288" r:id="rId30"/>
    <p:sldId id="289" r:id="rId31"/>
    <p:sldId id="290" r:id="rId32"/>
    <p:sldId id="291" r:id="rId33"/>
    <p:sldId id="283" r:id="rId34"/>
    <p:sldId id="292" r:id="rId35"/>
    <p:sldId id="293" r:id="rId36"/>
    <p:sldId id="284" r:id="rId37"/>
    <p:sldId id="294" r:id="rId38"/>
    <p:sldId id="285" r:id="rId39"/>
    <p:sldId id="295" r:id="rId40"/>
    <p:sldId id="296" r:id="rId41"/>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senza titolo" id="{524D2EBA-58A9-2641-84F6-08C057C7C198}">
          <p14:sldIdLst>
            <p14:sldId id="256"/>
            <p14:sldId id="257"/>
            <p14:sldId id="258"/>
            <p14:sldId id="259"/>
            <p14:sldId id="260"/>
            <p14:sldId id="286"/>
            <p14:sldId id="261"/>
            <p14:sldId id="262"/>
            <p14:sldId id="263"/>
            <p14:sldId id="264"/>
            <p14:sldId id="265"/>
            <p14:sldId id="266"/>
            <p14:sldId id="267"/>
            <p14:sldId id="268"/>
            <p14:sldId id="270"/>
            <p14:sldId id="269"/>
            <p14:sldId id="271"/>
            <p14:sldId id="272"/>
            <p14:sldId id="274"/>
            <p14:sldId id="276"/>
            <p14:sldId id="273"/>
            <p14:sldId id="277"/>
            <p14:sldId id="278"/>
            <p14:sldId id="275"/>
            <p14:sldId id="279"/>
            <p14:sldId id="280"/>
            <p14:sldId id="281"/>
            <p14:sldId id="287"/>
            <p14:sldId id="288"/>
            <p14:sldId id="289"/>
            <p14:sldId id="290"/>
            <p14:sldId id="291"/>
            <p14:sldId id="283"/>
            <p14:sldId id="292"/>
            <p14:sldId id="293"/>
            <p14:sldId id="284"/>
            <p14:sldId id="294"/>
            <p14:sldId id="285"/>
            <p14:sldId id="295"/>
            <p14:sldId id="29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BADB8"/>
    <a:srgbClr val="854886"/>
    <a:srgbClr val="641B1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30" d="100"/>
          <a:sy n="130" d="100"/>
        </p:scale>
        <p:origin x="-2536"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67FA99-67A2-FD46-BAD6-3C79A959E176}" type="datetime1">
              <a:rPr lang="it-IT" smtClean="0"/>
              <a:t>26/04/15</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D1B5260-6F5D-6744-8AAF-80D7FCB768DF}" type="slidenum">
              <a:rPr lang="it-IT" smtClean="0"/>
              <a:t>‹n.›</a:t>
            </a:fld>
            <a:endParaRPr lang="it-IT"/>
          </a:p>
        </p:txBody>
      </p:sp>
    </p:spTree>
    <p:extLst>
      <p:ext uri="{BB962C8B-B14F-4D97-AF65-F5344CB8AC3E}">
        <p14:creationId xmlns:p14="http://schemas.microsoft.com/office/powerpoint/2010/main" val="40616322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602080-31E9-864C-BBB2-4C4F148A4CC5}" type="datetime1">
              <a:rPr lang="it-IT" smtClean="0"/>
              <a:t>26/04/15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A0059A-42F1-F544-83C9-D02227D73982}" type="slidenum">
              <a:rPr lang="it-IT" smtClean="0"/>
              <a:t>‹n.›</a:t>
            </a:fld>
            <a:endParaRPr lang="it-IT"/>
          </a:p>
        </p:txBody>
      </p:sp>
    </p:spTree>
    <p:extLst>
      <p:ext uri="{BB962C8B-B14F-4D97-AF65-F5344CB8AC3E}">
        <p14:creationId xmlns:p14="http://schemas.microsoft.com/office/powerpoint/2010/main" val="370623584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47A0059A-42F1-F544-83C9-D02227D73982}" type="slidenum">
              <a:rPr lang="it-IT" smtClean="0"/>
              <a:t>11</a:t>
            </a:fld>
            <a:endParaRPr lang="it-IT"/>
          </a:p>
        </p:txBody>
      </p:sp>
    </p:spTree>
    <p:extLst>
      <p:ext uri="{BB962C8B-B14F-4D97-AF65-F5344CB8AC3E}">
        <p14:creationId xmlns:p14="http://schemas.microsoft.com/office/powerpoint/2010/main" val="4063871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de-DE" smtClean="0"/>
              <a:t>Fare clic per modificare stile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Fare clic per modificare lo stile del sottotitolo dello schema</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B2A20711-86B9-F44F-A3C3-9FBB547143B5}" type="datetime1">
              <a:rPr lang="it-IT" smtClean="0"/>
              <a:t>26/04/15</a:t>
            </a:fld>
            <a:endParaRPr lang="it-IT"/>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it-IT"/>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4B58AA38-10A3-7743-AEDA-996861786C76}" type="slidenum">
              <a:rPr lang="it-IT" smtClean="0"/>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Fare clic per modificare stile</a:t>
            </a:r>
            <a:endParaRPr/>
          </a:p>
        </p:txBody>
      </p:sp>
      <p:sp>
        <p:nvSpPr>
          <p:cNvPr id="5" name="Date Placeholder 4"/>
          <p:cNvSpPr>
            <a:spLocks noGrp="1"/>
          </p:cNvSpPr>
          <p:nvPr>
            <p:ph type="dt" sz="half" idx="10"/>
          </p:nvPr>
        </p:nvSpPr>
        <p:spPr/>
        <p:txBody>
          <a:bodyPr/>
          <a:lstStyle/>
          <a:p>
            <a:fld id="{E18EEF51-233E-4846-A232-6CF2910EC4D2}"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tabLst/>
              <a:defRPr sz="1800"/>
            </a:lvl6pPr>
            <a:lvl7pPr marL="2290763" indent="-344488">
              <a:tabLst/>
              <a:defRPr sz="1800"/>
            </a:lvl7pPr>
            <a:lvl8pPr marL="2290763" indent="-344488">
              <a:tabLst/>
              <a:defRPr sz="1800"/>
            </a:lvl8pPr>
            <a:lvl9pPr marL="2290763" indent="-344488">
              <a:tabLst/>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Fare clic per modificare stile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5" name="Date Placeholder 4"/>
          <p:cNvSpPr>
            <a:spLocks noGrp="1"/>
          </p:cNvSpPr>
          <p:nvPr>
            <p:ph type="dt" sz="half" idx="10"/>
          </p:nvPr>
        </p:nvSpPr>
        <p:spPr/>
        <p:txBody>
          <a:bodyPr/>
          <a:lstStyle/>
          <a:p>
            <a:fld id="{529F512E-6713-AD4D-94CD-9A2FC913BF7C}"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Fare clic per modificare stile</a:t>
            </a:r>
            <a:endParaRPr/>
          </a:p>
        </p:txBody>
      </p:sp>
      <p:sp>
        <p:nvSpPr>
          <p:cNvPr id="3" name="Date Placeholder 2"/>
          <p:cNvSpPr>
            <a:spLocks noGrp="1"/>
          </p:cNvSpPr>
          <p:nvPr>
            <p:ph type="dt" sz="half" idx="10"/>
          </p:nvPr>
        </p:nvSpPr>
        <p:spPr/>
        <p:txBody>
          <a:bodyPr/>
          <a:lstStyle/>
          <a:p>
            <a:fld id="{00F08E03-1E52-6440-86AC-917F4A030C15}" type="datetime1">
              <a:rPr lang="it-IT" smtClean="0"/>
              <a:t>26/04/15</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FAFDAF-BA4C-B743-BD16-746A47263104}" type="datetime1">
              <a:rPr lang="it-IT" smtClean="0"/>
              <a:t>26/04/15</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de-DE" smtClean="0"/>
              <a:t>Fare clic per modificare stile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4" name="Text Placeholder 3"/>
          <p:cNvSpPr>
            <a:spLocks noGrp="1"/>
          </p:cNvSpPr>
          <p:nvPr>
            <p:ph type="body" sz="half" idx="2"/>
          </p:nvPr>
        </p:nvSpPr>
        <p:spPr>
          <a:xfrm>
            <a:off x="914398" y="2866030"/>
            <a:ext cx="3563938"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Fare clic per modificare gli stili del testo dello schema</a:t>
            </a:r>
          </a:p>
        </p:txBody>
      </p:sp>
      <p:sp>
        <p:nvSpPr>
          <p:cNvPr id="5" name="Date Placeholder 4"/>
          <p:cNvSpPr>
            <a:spLocks noGrp="1"/>
          </p:cNvSpPr>
          <p:nvPr>
            <p:ph type="dt" sz="half" idx="10"/>
          </p:nvPr>
        </p:nvSpPr>
        <p:spPr/>
        <p:txBody>
          <a:bodyPr/>
          <a:lstStyle/>
          <a:p>
            <a:fld id="{A2890624-8BE5-BD43-9484-14C919407177}"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de-DE" smtClean="0"/>
              <a:t>Fare clic per modificare stile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Fare clic per modificare gli stili del testo dello schema</a:t>
            </a:r>
          </a:p>
        </p:txBody>
      </p:sp>
      <p:sp>
        <p:nvSpPr>
          <p:cNvPr id="5" name="Date Placeholder 4"/>
          <p:cNvSpPr>
            <a:spLocks noGrp="1"/>
          </p:cNvSpPr>
          <p:nvPr>
            <p:ph type="dt" sz="half" idx="10"/>
          </p:nvPr>
        </p:nvSpPr>
        <p:spPr/>
        <p:txBody>
          <a:bodyPr/>
          <a:lstStyle/>
          <a:p>
            <a:fld id="{7CF834C0-1030-3E40-8544-88AD3312B85B}"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de-DE" smtClean="0"/>
              <a:t>Trascinare l'immagine su un segnaposto o fare clic sull'icona per aggiungerla</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Immagini con didascalia">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de-DE" smtClean="0"/>
              <a:t>Trascinare l'immagine su un segnaposto o fare clic sull'icona per aggiungerla</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de-DE" smtClean="0"/>
              <a:t>Trascinare l'immagine su un segnaposto o fare clic sull'icona per aggiungerla</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de-DE" smtClean="0"/>
              <a:t>Fare clic per modificare stile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Fare clic per modificare gli stili del testo dello schema</a:t>
            </a:r>
          </a:p>
        </p:txBody>
      </p:sp>
      <p:sp>
        <p:nvSpPr>
          <p:cNvPr id="5" name="Date Placeholder 4"/>
          <p:cNvSpPr>
            <a:spLocks noGrp="1"/>
          </p:cNvSpPr>
          <p:nvPr>
            <p:ph type="dt" sz="half" idx="10"/>
          </p:nvPr>
        </p:nvSpPr>
        <p:spPr/>
        <p:txBody>
          <a:bodyPr/>
          <a:lstStyle/>
          <a:p>
            <a:fld id="{3ECCEBF7-46FB-E748-B1B7-9C1DB84F70DE}"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magine sopra didascalia">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de-DE" smtClean="0"/>
              <a:t>Fare clic per modificare stile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Fare clic per modificare gli stili del testo dello schema</a:t>
            </a:r>
          </a:p>
        </p:txBody>
      </p:sp>
      <p:sp>
        <p:nvSpPr>
          <p:cNvPr id="5" name="Date Placeholder 4"/>
          <p:cNvSpPr>
            <a:spLocks noGrp="1"/>
          </p:cNvSpPr>
          <p:nvPr>
            <p:ph type="dt" sz="half" idx="10"/>
          </p:nvPr>
        </p:nvSpPr>
        <p:spPr/>
        <p:txBody>
          <a:bodyPr/>
          <a:lstStyle/>
          <a:p>
            <a:fld id="{C36EA660-C011-EF49-92CC-A54D5A8D4019}"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de-DE" smtClean="0"/>
              <a:t>Trascinare l'immagine su un segnaposto o fare clic sull'icona per aggiungerla</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Immagini sopra didascalia">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de-DE" smtClean="0"/>
              <a:t>Fare clic per modificare stile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de-DE" smtClean="0"/>
              <a:t>Trascinare l'immagine su un segnaposto o fare clic sull'icona per aggiungerla</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de-DE" smtClean="0"/>
              <a:t>Trascinare l'immagine su un segnaposto o fare clic sull'icona per aggiungerla</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Fare clic per modificare gli stili del testo dello schema</a:t>
            </a:r>
          </a:p>
        </p:txBody>
      </p:sp>
      <p:sp>
        <p:nvSpPr>
          <p:cNvPr id="5" name="Date Placeholder 4"/>
          <p:cNvSpPr>
            <a:spLocks noGrp="1"/>
          </p:cNvSpPr>
          <p:nvPr>
            <p:ph type="dt" sz="half" idx="10"/>
          </p:nvPr>
        </p:nvSpPr>
        <p:spPr/>
        <p:txBody>
          <a:bodyPr/>
          <a:lstStyle/>
          <a:p>
            <a:fld id="{C828C64F-B0F5-B542-A203-E2F148FA5CB4}"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olo e testo vertica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Fare clic per modificare stile</a:t>
            </a:r>
            <a:endParaRPr/>
          </a:p>
        </p:txBody>
      </p:sp>
      <p:sp>
        <p:nvSpPr>
          <p:cNvPr id="3" name="Vertical Text Placeholder 2"/>
          <p:cNvSpPr>
            <a:spLocks noGrp="1"/>
          </p:cNvSpPr>
          <p:nvPr>
            <p:ph type="body" orient="vert" idx="1"/>
          </p:nvPr>
        </p:nvSpPr>
        <p:spPr/>
        <p:txBody>
          <a:bodyPr vert="eaVert"/>
          <a:lstStyle>
            <a:lvl5pPr>
              <a:defRPr/>
            </a:lvl5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4" name="Date Placeholder 3"/>
          <p:cNvSpPr>
            <a:spLocks noGrp="1"/>
          </p:cNvSpPr>
          <p:nvPr>
            <p:ph type="dt" sz="half" idx="10"/>
          </p:nvPr>
        </p:nvSpPr>
        <p:spPr/>
        <p:txBody>
          <a:bodyPr/>
          <a:lstStyle/>
          <a:p>
            <a:fld id="{77C3D775-06CF-2B46-9F3B-79198CA4DB3E}" type="datetime1">
              <a:rPr lang="it-IT" smtClean="0"/>
              <a:t>26/04/15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Fare clic per modificare stile</a:t>
            </a:r>
            <a:endParaRPr/>
          </a:p>
        </p:txBody>
      </p:sp>
      <p:sp>
        <p:nvSpPr>
          <p:cNvPr id="3" name="Content Placeholder 2"/>
          <p:cNvSpPr>
            <a:spLocks noGrp="1"/>
          </p:cNvSpPr>
          <p:nvPr>
            <p:ph idx="1"/>
          </p:nvPr>
        </p:nvSpPr>
        <p:spPr/>
        <p:txBody>
          <a:bodyPr/>
          <a:lstStyle>
            <a:lvl5pPr>
              <a:defRPr/>
            </a:lvl5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4" name="Date Placeholder 3"/>
          <p:cNvSpPr>
            <a:spLocks noGrp="1"/>
          </p:cNvSpPr>
          <p:nvPr>
            <p:ph type="dt" sz="half" idx="10"/>
          </p:nvPr>
        </p:nvSpPr>
        <p:spPr/>
        <p:txBody>
          <a:bodyPr/>
          <a:lstStyle/>
          <a:p>
            <a:fld id="{A6753C37-578B-154E-B4DE-782DD9961462}" type="datetime1">
              <a:rPr lang="it-IT" smtClean="0"/>
              <a:t>26/04/15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de-DE" smtClean="0"/>
              <a:t>Fare clic per modificare stile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lvl5pPr>
              <a:defRPr/>
            </a:lvl5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4" name="Date Placeholder 3"/>
          <p:cNvSpPr>
            <a:spLocks noGrp="1"/>
          </p:cNvSpPr>
          <p:nvPr>
            <p:ph type="dt" sz="half" idx="10"/>
          </p:nvPr>
        </p:nvSpPr>
        <p:spPr/>
        <p:txBody>
          <a:bodyPr/>
          <a:lstStyle/>
          <a:p>
            <a:fld id="{71D32B34-C06F-7343-A4EA-9B0D582EF205}" type="datetime1">
              <a:rPr lang="it-IT" smtClean="0"/>
              <a:t>26/04/15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apositiva titolo con filigrana">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de-DE" smtClean="0"/>
              <a:t>Fare clic per modificare gli stili del testo dello schema</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de-DE" smtClean="0"/>
              <a:t>Fare clic per modificare stile</a:t>
            </a:r>
            <a:endParaRPr dirty="0"/>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Fare clic per modificare lo stile del sottotitolo dello schema</a:t>
            </a:r>
            <a:endParaRPr dirty="0"/>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0641404E-F9DF-4145-8ABA-EEA1E20121C6}" type="datetime1">
              <a:rPr lang="it-IT" smtClean="0"/>
              <a:t>26/04/15</a:t>
            </a:fld>
            <a:endParaRPr lang="it-IT"/>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it-IT"/>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4B58AA38-10A3-7743-AEDA-996861786C76}" type="slidenum">
              <a:rPr lang="it-IT" smtClean="0"/>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de-DE" smtClean="0"/>
              <a:t>Fare clic per modificare stile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ts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de-DE" smtClean="0"/>
              <a:t>Fare clic per modificare gli stili del testo dello schema</a:t>
            </a:r>
          </a:p>
        </p:txBody>
      </p:sp>
      <p:sp>
        <p:nvSpPr>
          <p:cNvPr id="4" name="Date Placeholder 3"/>
          <p:cNvSpPr>
            <a:spLocks noGrp="1"/>
          </p:cNvSpPr>
          <p:nvPr>
            <p:ph type="dt" sz="half" idx="10"/>
          </p:nvPr>
        </p:nvSpPr>
        <p:spPr/>
        <p:txBody>
          <a:bodyPr/>
          <a:lstStyle/>
          <a:p>
            <a:fld id="{B0591561-0323-9D4B-92B6-E95CF3F6F116}" type="datetime1">
              <a:rPr lang="it-IT" smtClean="0"/>
              <a:t>26/04/15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B58AA38-10A3-7743-AEDA-996861786C76}" type="slidenum">
              <a:rPr lang="it-IT" smtClean="0"/>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zione con filigrana">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de-DE" smtClean="0"/>
              <a:t>Fare clic per modificare gli stili del testo dello schema</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de-DE" smtClean="0"/>
              <a:t>Fare clic per modificare stile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Fare clic per modificare gli stili del testo dello schema</a:t>
            </a:r>
          </a:p>
        </p:txBody>
      </p:sp>
      <p:sp>
        <p:nvSpPr>
          <p:cNvPr id="4" name="Date Placeholder 3"/>
          <p:cNvSpPr>
            <a:spLocks noGrp="1"/>
          </p:cNvSpPr>
          <p:nvPr>
            <p:ph type="dt" sz="half" idx="10"/>
          </p:nvPr>
        </p:nvSpPr>
        <p:spPr/>
        <p:txBody>
          <a:bodyPr/>
          <a:lstStyle/>
          <a:p>
            <a:fld id="{6329C655-76CB-0C4C-899B-08BE37E098C3}" type="datetime1">
              <a:rPr lang="it-IT" smtClean="0"/>
              <a:t>26/04/15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B58AA38-10A3-7743-AEDA-996861786C76}" type="slidenum">
              <a:rPr lang="it-IT" smtClean="0"/>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zione con immagin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de-DE" smtClean="0"/>
              <a:t>Fare clic per modificare stile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de-DE" smtClean="0"/>
              <a:t>Trascinare l'immagine su un segnaposto o fare clic sull'icona per aggiungerla</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Fare clic per modificare gli stili del testo dello schema</a:t>
            </a:r>
          </a:p>
        </p:txBody>
      </p:sp>
      <p:sp>
        <p:nvSpPr>
          <p:cNvPr id="5" name="Date Placeholder 4"/>
          <p:cNvSpPr>
            <a:spLocks noGrp="1"/>
          </p:cNvSpPr>
          <p:nvPr>
            <p:ph type="dt" sz="half" idx="10"/>
          </p:nvPr>
        </p:nvSpPr>
        <p:spPr/>
        <p:txBody>
          <a:bodyPr/>
          <a:lstStyle/>
          <a:p>
            <a:fld id="{9154083D-957D-3641-8CCA-BFD2432D499E}"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Fare clic per modificare stile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5" name="Date Placeholder 4"/>
          <p:cNvSpPr>
            <a:spLocks noGrp="1"/>
          </p:cNvSpPr>
          <p:nvPr>
            <p:ph type="dt" sz="half" idx="10"/>
          </p:nvPr>
        </p:nvSpPr>
        <p:spPr/>
        <p:txBody>
          <a:bodyPr/>
          <a:lstStyle/>
          <a:p>
            <a:fld id="{CD02586E-166C-1C4D-ADBC-714AEE43C286}"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Fare clic per modificare stile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Fare clic per modificare gli stili del testo dello schema</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Fare clic per modificare gli stili del testo dello schema</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7" name="Date Placeholder 6"/>
          <p:cNvSpPr>
            <a:spLocks noGrp="1"/>
          </p:cNvSpPr>
          <p:nvPr>
            <p:ph type="dt" sz="half" idx="10"/>
          </p:nvPr>
        </p:nvSpPr>
        <p:spPr/>
        <p:txBody>
          <a:bodyPr/>
          <a:lstStyle/>
          <a:p>
            <a:fld id="{BF197E17-7653-4641-9B65-B7536742912F}" type="datetime1">
              <a:rPr lang="it-IT" smtClean="0"/>
              <a:t>26/04/15</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4B58AA38-10A3-7743-AEDA-996861786C76}" type="slidenum">
              <a:rPr lang="it-IT" smtClean="0"/>
              <a:t>‹n.›</a:t>
            </a:fld>
            <a:endParaRPr lang="it-IT"/>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uto, sopra e sot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Fare clic per modificare stile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5" name="Date Placeholder 4"/>
          <p:cNvSpPr>
            <a:spLocks noGrp="1"/>
          </p:cNvSpPr>
          <p:nvPr>
            <p:ph type="dt" sz="half" idx="10"/>
          </p:nvPr>
        </p:nvSpPr>
        <p:spPr/>
        <p:txBody>
          <a:bodyPr/>
          <a:lstStyle/>
          <a:p>
            <a:fld id="{EC2CB6F0-62FE-714C-AE1D-0AAB6E97C62A}" type="datetime1">
              <a:rPr lang="it-IT" smtClean="0"/>
              <a:t>26/04/15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B58AA38-10A3-7743-AEDA-996861786C76}" type="slidenum">
              <a:rPr lang="it-IT" smtClean="0"/>
              <a:t>‹n.›</a:t>
            </a:fld>
            <a:endParaRPr lang="it-IT"/>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de-DE" smtClean="0"/>
              <a:t>Fare clic per modificare stile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de-DE" smtClean="0"/>
              <a:t>Fare clic per modificare gli stili del testo dello schema</a:t>
            </a:r>
          </a:p>
          <a:p>
            <a:pPr lvl="1"/>
            <a:r>
              <a:rPr lang="de-DE" smtClean="0"/>
              <a:t>Secondo livello</a:t>
            </a:r>
          </a:p>
          <a:p>
            <a:pPr lvl="2"/>
            <a:r>
              <a:rPr lang="de-DE" smtClean="0"/>
              <a:t>Terzo livello</a:t>
            </a:r>
          </a:p>
          <a:p>
            <a:pPr lvl="3"/>
            <a:r>
              <a:rPr lang="de-DE" smtClean="0"/>
              <a:t>Quarto livello</a:t>
            </a:r>
          </a:p>
          <a:p>
            <a:pPr lvl="4"/>
            <a:r>
              <a:rPr lang="de-DE" smtClean="0"/>
              <a:t>Quinto livello</a:t>
            </a:r>
            <a:endParaRPr dirty="0"/>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7B31F20F-57E3-244D-916E-5D9C2AE93774}" type="datetime1">
              <a:rPr lang="it-IT" smtClean="0"/>
              <a:t>26/04/15</a:t>
            </a:fld>
            <a:endParaRPr lang="it-IT"/>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it-IT"/>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4B58AA38-10A3-7743-AEDA-996861786C76}"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 id="2147483717" r:id="rId19"/>
    <p:sldLayoutId id="2147483718" r:id="rId20"/>
  </p:sldLayoutIdLst>
  <p:hf hdr="0" ftr="0" dt="0"/>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29076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6pPr>
      <a:lvl7pPr marL="2625725" indent="-344488" algn="l" defTabSz="914400" rtl="0" eaLnBrk="1" latinLnBrk="0" hangingPunct="1">
        <a:spcBef>
          <a:spcPct val="20000"/>
        </a:spcBef>
        <a:buSzPct val="90000"/>
        <a:buFontTx/>
        <a:buBlip>
          <a:blip r:embed="rId24"/>
        </a:buBlip>
        <a:defRPr lang="en-US" sz="1800" kern="1200" dirty="0" smtClean="0">
          <a:solidFill>
            <a:schemeClr val="tx1"/>
          </a:solidFill>
          <a:latin typeface="+mn-lt"/>
          <a:ea typeface="+mn-ea"/>
          <a:cs typeface="+mn-cs"/>
        </a:defRPr>
      </a:lvl7pPr>
      <a:lvl8pPr marL="297021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8pPr>
      <a:lvl9pPr marL="3313113" indent="-344488" algn="l" defTabSz="914400" rtl="0" eaLnBrk="1" latinLnBrk="0" hangingPunct="1">
        <a:spcBef>
          <a:spcPct val="20000"/>
        </a:spcBef>
        <a:buSzPct val="90000"/>
        <a:buFontTx/>
        <a:buBlip>
          <a:blip r:embed="rId23"/>
        </a:buBlip>
        <a:defRPr lang="en-US" sz="1800" kern="1200" dirty="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12.jpeg"/><Relationship Id="rId5" Type="http://schemas.openxmlformats.org/officeDocument/2006/relationships/image" Target="../media/image13.png"/><Relationship Id="rId1" Type="http://schemas.microsoft.com/office/2007/relationships/media" Target="../media/media1.m4a"/><Relationship Id="rId2" Type="http://schemas.openxmlformats.org/officeDocument/2006/relationships/audio" Target="../media/media1.m4a"/></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 Id="rId3" Type="http://schemas.openxmlformats.org/officeDocument/2006/relationships/image" Target="../media/image2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g"/><Relationship Id="rId3" Type="http://schemas.openxmlformats.org/officeDocument/2006/relationships/image" Target="../media/image2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4" Type="http://schemas.openxmlformats.org/officeDocument/2006/relationships/image" Target="../media/image33.jpg"/><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g"/><Relationship Id="rId3" Type="http://schemas.openxmlformats.org/officeDocument/2006/relationships/image" Target="../media/image3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1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g"/><Relationship Id="rId3" Type="http://schemas.openxmlformats.org/officeDocument/2006/relationships/image" Target="../media/image3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g"/><Relationship Id="rId4" Type="http://schemas.openxmlformats.org/officeDocument/2006/relationships/image" Target="../media/image40.jpg"/><Relationship Id="rId1" Type="http://schemas.openxmlformats.org/officeDocument/2006/relationships/slideLayout" Target="../slideLayouts/slideLayout2.xml"/><Relationship Id="rId2" Type="http://schemas.openxmlformats.org/officeDocument/2006/relationships/image" Target="../media/image3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ilgiardinodeipensieri.eu/storiafil/martini-1.ht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ondazionedechirico.org/scritti/consultazioni/saggi/noi-metafisici/"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 Id="rId3" Type="http://schemas.openxmlformats.org/officeDocument/2006/relationships/hyperlink" Target="http://www.fondazionedechirico.org/wp-content/uploads/183-202Metafisica5_6.pd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ondazionedechirico.org/interviste/de-chirico-e-picasso/"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4">
            <a:alphaModFix/>
          </a:blip>
          <a:stretch>
            <a:fillRect/>
          </a:stretch>
        </p:blipFill>
        <p:spPr>
          <a:xfrm>
            <a:off x="5187461" y="109067"/>
            <a:ext cx="3653693" cy="5407870"/>
          </a:xfrm>
          <a:prstGeom prst="rect">
            <a:avLst/>
          </a:prstGeom>
          <a:effectLst>
            <a:softEdge rad="635000"/>
          </a:effectLst>
        </p:spPr>
      </p:pic>
      <p:sp>
        <p:nvSpPr>
          <p:cNvPr id="2" name="Titolo 1"/>
          <p:cNvSpPr>
            <a:spLocks noGrp="1"/>
          </p:cNvSpPr>
          <p:nvPr>
            <p:ph type="ctrTitle"/>
          </p:nvPr>
        </p:nvSpPr>
        <p:spPr>
          <a:xfrm>
            <a:off x="1017954" y="1776046"/>
            <a:ext cx="6477000" cy="1914144"/>
          </a:xfrm>
        </p:spPr>
        <p:txBody>
          <a:bodyPr/>
          <a:lstStyle/>
          <a:p>
            <a:r>
              <a:rPr lang="en-US" dirty="0" smtClean="0">
                <a:solidFill>
                  <a:srgbClr val="641B1C"/>
                </a:solidFill>
              </a:rPr>
              <a:t>Giorgio </a:t>
            </a:r>
            <a:r>
              <a:rPr lang="en-US" dirty="0">
                <a:solidFill>
                  <a:srgbClr val="641B1C"/>
                </a:solidFill>
              </a:rPr>
              <a:t>De </a:t>
            </a:r>
            <a:r>
              <a:rPr lang="en-US" dirty="0" smtClean="0">
                <a:solidFill>
                  <a:srgbClr val="641B1C"/>
                </a:solidFill>
              </a:rPr>
              <a:t>Chirico </a:t>
            </a:r>
            <a:r>
              <a:rPr lang="en-US" dirty="0" smtClean="0">
                <a:solidFill>
                  <a:schemeClr val="bg1"/>
                </a:solidFill>
              </a:rPr>
              <a:t>e</a:t>
            </a:r>
            <a:r>
              <a:rPr lang="en-US" dirty="0" smtClean="0">
                <a:solidFill>
                  <a:srgbClr val="641B1C"/>
                </a:solidFill>
              </a:rPr>
              <a:t> </a:t>
            </a:r>
            <a:br>
              <a:rPr lang="en-US" dirty="0" smtClean="0">
                <a:solidFill>
                  <a:srgbClr val="641B1C"/>
                </a:solidFill>
              </a:rPr>
            </a:br>
            <a:r>
              <a:rPr lang="en-US" dirty="0">
                <a:solidFill>
                  <a:srgbClr val="641B1C"/>
                </a:solidFill>
              </a:rPr>
              <a:t>la </a:t>
            </a:r>
            <a:r>
              <a:rPr lang="en-US" dirty="0" err="1">
                <a:solidFill>
                  <a:srgbClr val="641B1C"/>
                </a:solidFill>
              </a:rPr>
              <a:t>pittura</a:t>
            </a:r>
            <a:r>
              <a:rPr lang="en-US" dirty="0">
                <a:solidFill>
                  <a:srgbClr val="641B1C"/>
                </a:solidFill>
              </a:rPr>
              <a:t> </a:t>
            </a:r>
            <a:r>
              <a:rPr lang="en-US" dirty="0" err="1">
                <a:solidFill>
                  <a:srgbClr val="641B1C"/>
                </a:solidFill>
              </a:rPr>
              <a:t>metafisica</a:t>
            </a:r>
            <a:r>
              <a:rPr lang="en-US" dirty="0">
                <a:solidFill>
                  <a:srgbClr val="641B1C"/>
                </a:solidFill>
              </a:rPr>
              <a:t> </a:t>
            </a:r>
            <a:endParaRPr lang="it-IT" dirty="0">
              <a:solidFill>
                <a:srgbClr val="641B1C"/>
              </a:solidFill>
            </a:endParaRPr>
          </a:p>
        </p:txBody>
      </p:sp>
      <p:pic>
        <p:nvPicPr>
          <p:cNvPr id="5" name="01 Satie_ 3 Gymnopédies - 1. Lent Et Douloureux.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extLst>
              <a:ext uri="{28A0092B-C50C-407E-A947-70E740481C1C}">
                <a14:useLocalDpi xmlns:a14="http://schemas.microsoft.com/office/drawing/2010/main" val="0"/>
              </a:ext>
            </a:extLst>
          </a:blip>
          <a:stretch>
            <a:fillRect/>
          </a:stretch>
        </p:blipFill>
        <p:spPr>
          <a:xfrm>
            <a:off x="3894971" y="5630968"/>
            <a:ext cx="1292490" cy="669248"/>
          </a:xfrm>
          <a:prstGeom prst="rect">
            <a:avLst/>
          </a:prstGeom>
        </p:spPr>
      </p:pic>
    </p:spTree>
    <p:extLst>
      <p:ext uri="{BB962C8B-B14F-4D97-AF65-F5344CB8AC3E}">
        <p14:creationId xmlns:p14="http://schemas.microsoft.com/office/powerpoint/2010/main" val="35635022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298462" y="474907"/>
            <a:ext cx="3929551" cy="5757861"/>
          </a:xfrm>
        </p:spPr>
        <p:txBody>
          <a:bodyPr>
            <a:normAutofit fontScale="85000" lnSpcReduction="20000"/>
          </a:bodyPr>
          <a:lstStyle/>
          <a:p>
            <a:pPr lvl="0"/>
            <a:r>
              <a:rPr lang="it-IT" dirty="0" smtClean="0"/>
              <a:t>La Metafisica non ha poi nessuna relazione con l’Espressionismo, essendo priva </a:t>
            </a:r>
            <a:r>
              <a:rPr lang="it-IT" dirty="0"/>
              <a:t>di una visione tragica, sia essa </a:t>
            </a:r>
            <a:r>
              <a:rPr lang="it-IT" dirty="0" smtClean="0"/>
              <a:t>scaturita dal </a:t>
            </a:r>
            <a:r>
              <a:rPr lang="it-IT" dirty="0"/>
              <a:t>rapporto tra Io e Mondo, sia </a:t>
            </a:r>
            <a:r>
              <a:rPr lang="it-IT" dirty="0" smtClean="0"/>
              <a:t>da quello tra individuo </a:t>
            </a:r>
            <a:r>
              <a:rPr lang="it-IT" dirty="0"/>
              <a:t>e società. In questo senso, la Metafisica non è "poetica della lacerazione interiore" come lo è invece l'Espressionismo, </a:t>
            </a:r>
            <a:r>
              <a:rPr lang="it-IT" dirty="0" smtClean="0"/>
              <a:t>lungo tutta la linea di sviluppo  che </a:t>
            </a:r>
            <a:r>
              <a:rPr lang="it-IT" dirty="0" smtClean="0"/>
              <a:t>da </a:t>
            </a:r>
            <a:r>
              <a:rPr lang="it-IT" dirty="0" err="1"/>
              <a:t>Munch</a:t>
            </a:r>
            <a:r>
              <a:rPr lang="it-IT" dirty="0"/>
              <a:t> </a:t>
            </a:r>
            <a:r>
              <a:rPr lang="it-IT" dirty="0" smtClean="0"/>
              <a:t>arriva fino a </a:t>
            </a:r>
            <a:r>
              <a:rPr lang="it-IT" dirty="0" err="1" smtClean="0"/>
              <a:t>Kirchner</a:t>
            </a:r>
            <a:r>
              <a:rPr lang="it-IT" dirty="0" smtClean="0"/>
              <a:t>.</a:t>
            </a:r>
          </a:p>
          <a:p>
            <a:pPr lvl="0"/>
            <a:r>
              <a:rPr lang="it-IT" sz="2400" dirty="0" smtClean="0"/>
              <a:t>Stilisticamente</a:t>
            </a:r>
            <a:r>
              <a:rPr lang="it-IT" sz="2400" dirty="0"/>
              <a:t>, la pittura metafisica usa pennellate rifinite, chiaroscuri, contorni precisi: tutto l'opposto della disgregazione della pennellata espressionista e delle sue sofferte distruzioni della forma classica. </a:t>
            </a:r>
            <a:endParaRPr lang="it-IT" sz="1600" b="1" i="1" dirty="0"/>
          </a:p>
          <a:p>
            <a:endParaRPr lang="it-IT" dirty="0"/>
          </a:p>
        </p:txBody>
      </p:sp>
      <p:pic>
        <p:nvPicPr>
          <p:cNvPr id="4" name="Immagine 3" descr="marcell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307" y="474908"/>
            <a:ext cx="2901462" cy="3649638"/>
          </a:xfrm>
          <a:prstGeom prst="rect">
            <a:avLst/>
          </a:prstGeom>
        </p:spPr>
      </p:pic>
      <p:sp>
        <p:nvSpPr>
          <p:cNvPr id="5" name="CasellaDiTesto 4"/>
          <p:cNvSpPr txBox="1"/>
          <p:nvPr/>
        </p:nvSpPr>
        <p:spPr>
          <a:xfrm>
            <a:off x="664307" y="4320498"/>
            <a:ext cx="2901462" cy="2031325"/>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dirty="0" smtClean="0">
                <a:solidFill>
                  <a:schemeClr val="bg1"/>
                </a:solidFill>
              </a:rPr>
              <a:t>Ernst Ludwig </a:t>
            </a:r>
            <a:r>
              <a:rPr lang="it-IT" dirty="0" err="1" smtClean="0">
                <a:solidFill>
                  <a:schemeClr val="bg1"/>
                </a:solidFill>
              </a:rPr>
              <a:t>Kirchner</a:t>
            </a:r>
            <a:r>
              <a:rPr lang="it-IT" dirty="0" smtClean="0">
                <a:solidFill>
                  <a:schemeClr val="bg1"/>
                </a:solidFill>
              </a:rPr>
              <a:t>, </a:t>
            </a:r>
            <a:r>
              <a:rPr lang="it-IT" b="1" i="1" dirty="0" smtClean="0"/>
              <a:t>Marcella, </a:t>
            </a:r>
            <a:r>
              <a:rPr lang="it-IT" i="1" dirty="0" smtClean="0"/>
              <a:t> 1909-’10</a:t>
            </a:r>
          </a:p>
          <a:p>
            <a:r>
              <a:rPr lang="it-IT" i="1" dirty="0" smtClean="0"/>
              <a:t>Moderna </a:t>
            </a:r>
            <a:r>
              <a:rPr lang="it-IT" i="1" dirty="0" err="1" smtClean="0"/>
              <a:t>Museet</a:t>
            </a:r>
            <a:r>
              <a:rPr lang="it-IT" i="1" dirty="0" smtClean="0"/>
              <a:t>, Stoccolma</a:t>
            </a:r>
          </a:p>
          <a:p>
            <a:r>
              <a:rPr lang="it-IT" dirty="0" smtClean="0">
                <a:solidFill>
                  <a:schemeClr val="bg1"/>
                </a:solidFill>
              </a:rPr>
              <a:t>Il dipinto ripropone con violenza il soggetto già esposto da </a:t>
            </a:r>
            <a:r>
              <a:rPr lang="it-IT" dirty="0" err="1" smtClean="0">
                <a:solidFill>
                  <a:schemeClr val="bg1"/>
                </a:solidFill>
              </a:rPr>
              <a:t>Munch</a:t>
            </a:r>
            <a:r>
              <a:rPr lang="it-IT" dirty="0" smtClean="0">
                <a:solidFill>
                  <a:schemeClr val="bg1"/>
                </a:solidFill>
              </a:rPr>
              <a:t>, che scandalizzò il pubblico di Berlino nel 1892</a:t>
            </a:r>
            <a:endParaRPr lang="it-IT" dirty="0">
              <a:solidFill>
                <a:schemeClr val="bg1"/>
              </a:solidFill>
            </a:endParaRPr>
          </a:p>
        </p:txBody>
      </p:sp>
      <p:sp>
        <p:nvSpPr>
          <p:cNvPr id="8" name="Segnaposto numero diapositiva 7"/>
          <p:cNvSpPr>
            <a:spLocks noGrp="1"/>
          </p:cNvSpPr>
          <p:nvPr>
            <p:ph type="sldNum" sz="quarter" idx="12"/>
          </p:nvPr>
        </p:nvSpPr>
        <p:spPr/>
        <p:txBody>
          <a:bodyPr/>
          <a:lstStyle/>
          <a:p>
            <a:fld id="{4B58AA38-10A3-7743-AEDA-996861786C76}" type="slidenum">
              <a:rPr lang="it-IT" smtClean="0"/>
              <a:t>10</a:t>
            </a:fld>
            <a:endParaRPr lang="it-IT"/>
          </a:p>
        </p:txBody>
      </p:sp>
    </p:spTree>
    <p:extLst>
      <p:ext uri="{BB962C8B-B14F-4D97-AF65-F5344CB8AC3E}">
        <p14:creationId xmlns:p14="http://schemas.microsoft.com/office/powerpoint/2010/main" val="26731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914401" y="503238"/>
            <a:ext cx="6705600" cy="3775685"/>
          </a:xfrm>
        </p:spPr>
        <p:txBody>
          <a:bodyPr>
            <a:normAutofit lnSpcReduction="10000"/>
          </a:bodyPr>
          <a:lstStyle/>
          <a:p>
            <a:pPr lvl="0"/>
            <a:r>
              <a:rPr lang="it-IT" dirty="0" smtClean="0"/>
              <a:t>Quali sono i rapporti con il Surrealismo? Innegabilmente i Surrealisti riconobbero De Chirico come un loro immediato precursore.</a:t>
            </a:r>
          </a:p>
          <a:p>
            <a:pPr lvl="0"/>
            <a:r>
              <a:rPr lang="it-IT" dirty="0" smtClean="0"/>
              <a:t>La </a:t>
            </a:r>
            <a:r>
              <a:rPr lang="it-IT" dirty="0"/>
              <a:t>Metafisica, nonostante l'ammirazione che suscitò in Breton, Magritte e compagni, manca di una giustificazione psicoanalitica, che De Chirico, in realtà, non intendeva dare. Le sono pertanto estranei i processi creativi che </a:t>
            </a:r>
            <a:r>
              <a:rPr lang="it-IT" dirty="0" smtClean="0"/>
              <a:t>nei </a:t>
            </a:r>
            <a:r>
              <a:rPr lang="it-IT" dirty="0"/>
              <a:t>Surrealisti assecondano i rapporti complessi tra Io, Es e Super-Io. </a:t>
            </a:r>
            <a:endParaRPr lang="it-IT" b="1" i="1" dirty="0"/>
          </a:p>
          <a:p>
            <a:endParaRPr lang="it-IT" dirty="0"/>
          </a:p>
        </p:txBody>
      </p:sp>
      <p:pic>
        <p:nvPicPr>
          <p:cNvPr id="4" name="Immagine 3" descr="edipo_reerns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4630" y="3825630"/>
            <a:ext cx="3188921" cy="2319215"/>
          </a:xfrm>
          <a:prstGeom prst="rect">
            <a:avLst/>
          </a:prstGeom>
        </p:spPr>
      </p:pic>
      <p:sp>
        <p:nvSpPr>
          <p:cNvPr id="5" name="CasellaDiTesto 4"/>
          <p:cNvSpPr txBox="1"/>
          <p:nvPr/>
        </p:nvSpPr>
        <p:spPr>
          <a:xfrm>
            <a:off x="738554" y="4559300"/>
            <a:ext cx="4417769" cy="2031325"/>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dirty="0" err="1" smtClean="0">
                <a:solidFill>
                  <a:schemeClr val="bg1"/>
                </a:solidFill>
              </a:rPr>
              <a:t>Max</a:t>
            </a:r>
            <a:r>
              <a:rPr lang="it-IT" dirty="0" smtClean="0">
                <a:solidFill>
                  <a:schemeClr val="bg1"/>
                </a:solidFill>
              </a:rPr>
              <a:t> Ernst, </a:t>
            </a:r>
            <a:r>
              <a:rPr lang="it-IT" i="1" dirty="0" smtClean="0">
                <a:solidFill>
                  <a:schemeClr val="bg1"/>
                </a:solidFill>
              </a:rPr>
              <a:t>Edipo Re</a:t>
            </a:r>
            <a:r>
              <a:rPr lang="it-IT" dirty="0" smtClean="0">
                <a:solidFill>
                  <a:schemeClr val="bg1"/>
                </a:solidFill>
              </a:rPr>
              <a:t>, 1922</a:t>
            </a:r>
          </a:p>
          <a:p>
            <a:r>
              <a:rPr lang="it-IT" dirty="0" smtClean="0">
                <a:solidFill>
                  <a:schemeClr val="bg1"/>
                </a:solidFill>
              </a:rPr>
              <a:t>Edipo è il mito ma anche il complesso psichico scoperto da Freud. </a:t>
            </a:r>
            <a:r>
              <a:rPr lang="it-IT" dirty="0"/>
              <a:t>Seguendo le teorie freudiane, </a:t>
            </a:r>
            <a:r>
              <a:rPr lang="it-IT" dirty="0" smtClean="0"/>
              <a:t>per le </a:t>
            </a:r>
            <a:r>
              <a:rPr lang="it-IT" dirty="0"/>
              <a:t>quali la relazione edipica struttura nel profondo la psiche umana, </a:t>
            </a:r>
            <a:r>
              <a:rPr lang="it-IT" dirty="0" smtClean="0"/>
              <a:t>il Surrealismo ha visto </a:t>
            </a:r>
            <a:r>
              <a:rPr lang="it-IT" dirty="0"/>
              <a:t>in Edipo </a:t>
            </a:r>
            <a:r>
              <a:rPr lang="it-IT" b="1" dirty="0" smtClean="0"/>
              <a:t>l’eroe </a:t>
            </a:r>
            <a:r>
              <a:rPr lang="it-IT" b="1" dirty="0"/>
              <a:t>della rivolta contro l'autorità </a:t>
            </a:r>
            <a:r>
              <a:rPr lang="it-IT" b="1" dirty="0" smtClean="0"/>
              <a:t>del padre. </a:t>
            </a:r>
            <a:endParaRPr lang="it-IT" dirty="0">
              <a:solidFill>
                <a:schemeClr val="bg1"/>
              </a:solidFill>
            </a:endParaRPr>
          </a:p>
        </p:txBody>
      </p:sp>
      <p:sp>
        <p:nvSpPr>
          <p:cNvPr id="8" name="Segnaposto numero diapositiva 7"/>
          <p:cNvSpPr>
            <a:spLocks noGrp="1"/>
          </p:cNvSpPr>
          <p:nvPr>
            <p:ph type="sldNum" sz="quarter" idx="12"/>
          </p:nvPr>
        </p:nvSpPr>
        <p:spPr/>
        <p:txBody>
          <a:bodyPr/>
          <a:lstStyle/>
          <a:p>
            <a:fld id="{4B58AA38-10A3-7743-AEDA-996861786C76}" type="slidenum">
              <a:rPr lang="it-IT" smtClean="0"/>
              <a:t>11</a:t>
            </a:fld>
            <a:endParaRPr lang="it-IT" dirty="0"/>
          </a:p>
        </p:txBody>
      </p:sp>
    </p:spTree>
    <p:extLst>
      <p:ext uri="{BB962C8B-B14F-4D97-AF65-F5344CB8AC3E}">
        <p14:creationId xmlns:p14="http://schemas.microsoft.com/office/powerpoint/2010/main" val="86998561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p:cNvSpPr txBox="1"/>
          <p:nvPr/>
        </p:nvSpPr>
        <p:spPr>
          <a:xfrm>
            <a:off x="5113171" y="3220915"/>
            <a:ext cx="3368866" cy="3139321"/>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dirty="0" smtClean="0">
                <a:solidFill>
                  <a:schemeClr val="bg1"/>
                </a:solidFill>
              </a:rPr>
              <a:t>Giorgio De Chirico, </a:t>
            </a:r>
            <a:r>
              <a:rPr lang="it-IT" i="1" dirty="0" smtClean="0">
                <a:solidFill>
                  <a:schemeClr val="bg1"/>
                </a:solidFill>
              </a:rPr>
              <a:t>Enigma dell’oracolo</a:t>
            </a:r>
            <a:r>
              <a:rPr lang="it-IT" dirty="0" smtClean="0">
                <a:solidFill>
                  <a:schemeClr val="bg1"/>
                </a:solidFill>
              </a:rPr>
              <a:t>, 1910, Berlino, collezione privata.</a:t>
            </a:r>
          </a:p>
          <a:p>
            <a:r>
              <a:rPr lang="it-IT" dirty="0" smtClean="0">
                <a:solidFill>
                  <a:schemeClr val="bg1"/>
                </a:solidFill>
              </a:rPr>
              <a:t>Il dipinto trae spunto da un quadro di Arnold </a:t>
            </a:r>
            <a:r>
              <a:rPr lang="it-IT" dirty="0" err="1" smtClean="0">
                <a:solidFill>
                  <a:schemeClr val="bg1"/>
                </a:solidFill>
              </a:rPr>
              <a:t>Böcklin</a:t>
            </a:r>
            <a:r>
              <a:rPr lang="it-IT" dirty="0" smtClean="0">
                <a:solidFill>
                  <a:schemeClr val="bg1"/>
                </a:solidFill>
              </a:rPr>
              <a:t> e si rifà al mito del ritorno di Ulisse. L’eroe greco sembra scrutare il mare, fasciato da uno strano abito che lo lega come una camicia di Nesso, mentre una misteriosa statua greca fa capolino da dietro una tenda.</a:t>
            </a:r>
          </a:p>
        </p:txBody>
      </p:sp>
      <p:sp>
        <p:nvSpPr>
          <p:cNvPr id="3" name="Segnaposto contenuto 2"/>
          <p:cNvSpPr>
            <a:spLocks noGrp="1"/>
          </p:cNvSpPr>
          <p:nvPr>
            <p:ph idx="1"/>
          </p:nvPr>
        </p:nvSpPr>
        <p:spPr>
          <a:xfrm>
            <a:off x="523628" y="537308"/>
            <a:ext cx="4589543" cy="5910384"/>
          </a:xfrm>
        </p:spPr>
        <p:txBody>
          <a:bodyPr>
            <a:normAutofit fontScale="77500" lnSpcReduction="20000"/>
          </a:bodyPr>
          <a:lstStyle/>
          <a:p>
            <a:pPr lvl="0"/>
            <a:r>
              <a:rPr lang="it-IT" dirty="0"/>
              <a:t>De Chirico, Carrà e </a:t>
            </a:r>
            <a:r>
              <a:rPr lang="it-IT" dirty="0" err="1"/>
              <a:t>Savinio</a:t>
            </a:r>
            <a:r>
              <a:rPr lang="it-IT" dirty="0"/>
              <a:t> si allontanano anche dal Postimpressionismo e dall'Art </a:t>
            </a:r>
            <a:r>
              <a:rPr lang="it-IT" dirty="0" err="1" smtClean="0"/>
              <a:t>Nouveau</a:t>
            </a:r>
            <a:r>
              <a:rPr lang="it-IT" dirty="0" smtClean="0"/>
              <a:t>, </a:t>
            </a:r>
            <a:r>
              <a:rPr lang="it-IT" dirty="0"/>
              <a:t>per la </a:t>
            </a:r>
            <a:r>
              <a:rPr lang="it-IT" b="1" dirty="0"/>
              <a:t>scarsa importanza data alla linea dinamica</a:t>
            </a:r>
            <a:r>
              <a:rPr lang="it-IT" dirty="0"/>
              <a:t>, dunque per staticità e rigida oggettività. C'è perciò </a:t>
            </a:r>
            <a:r>
              <a:rPr lang="it-IT" dirty="0" smtClean="0"/>
              <a:t>un </a:t>
            </a:r>
            <a:r>
              <a:rPr lang="it-IT" b="1" dirty="0" smtClean="0"/>
              <a:t>allontanamento </a:t>
            </a:r>
            <a:r>
              <a:rPr lang="it-IT" b="1" dirty="0"/>
              <a:t>dalla "</a:t>
            </a:r>
            <a:r>
              <a:rPr lang="it-IT" b="1" dirty="0" err="1"/>
              <a:t>Einfühlung</a:t>
            </a:r>
            <a:r>
              <a:rPr lang="it-IT" b="1" dirty="0"/>
              <a:t>"</a:t>
            </a:r>
            <a:r>
              <a:rPr lang="it-IT" dirty="0"/>
              <a:t> (</a:t>
            </a:r>
            <a:r>
              <a:rPr lang="it-IT" dirty="0" smtClean="0"/>
              <a:t>empatia) </a:t>
            </a:r>
            <a:r>
              <a:rPr lang="it-IT" b="1" dirty="0"/>
              <a:t>di </a:t>
            </a:r>
            <a:r>
              <a:rPr lang="it-IT" b="1" dirty="0" err="1"/>
              <a:t>Worringer</a:t>
            </a:r>
            <a:r>
              <a:rPr lang="it-IT" dirty="0"/>
              <a:t>, cioè dall'adesione istintiva, felice e immediata </a:t>
            </a:r>
            <a:r>
              <a:rPr lang="it-IT" dirty="0" smtClean="0"/>
              <a:t>dell'Io </a:t>
            </a:r>
            <a:r>
              <a:rPr lang="it-IT" dirty="0"/>
              <a:t>alla natura. </a:t>
            </a:r>
            <a:endParaRPr lang="it-IT" dirty="0" smtClean="0"/>
          </a:p>
          <a:p>
            <a:pPr lvl="0"/>
            <a:r>
              <a:rPr lang="it-IT" dirty="0" smtClean="0"/>
              <a:t>La </a:t>
            </a:r>
            <a:r>
              <a:rPr lang="it-IT" dirty="0"/>
              <a:t>Metafisica </a:t>
            </a:r>
            <a:r>
              <a:rPr lang="it-IT" b="1" dirty="0"/>
              <a:t>è pittura dell'autosufficienza degli oggetti</a:t>
            </a:r>
            <a:r>
              <a:rPr lang="it-IT" dirty="0"/>
              <a:t>, è oggettiva e "oggettuale": la durezza e l'enigmaticità, il "totalmente altro" degli oggetti non può essere superato da un atto della ragione o dell'intuizione. L'oggetto è "intransitivo": l'Ego Cogito non riesce a comprenderlo, a dominarlo o a superarlo. </a:t>
            </a:r>
            <a:r>
              <a:rPr lang="it-IT" b="1" dirty="0"/>
              <a:t>L'oggetto è insuperabile come dato e come significato</a:t>
            </a:r>
            <a:r>
              <a:rPr lang="it-IT" dirty="0"/>
              <a:t>; è "enigma" -come lo sono le rivelazioni dell'oracolo di Delfi- termine che, infatti, ricorre spesso nella pittura di De Chirico. </a:t>
            </a:r>
            <a:endParaRPr lang="it-IT" b="1" i="1" dirty="0"/>
          </a:p>
          <a:p>
            <a:endParaRPr lang="it-IT" dirty="0"/>
          </a:p>
        </p:txBody>
      </p:sp>
      <p:sp>
        <p:nvSpPr>
          <p:cNvPr id="6" name="Segnaposto numero diapositiva 5"/>
          <p:cNvSpPr>
            <a:spLocks noGrp="1"/>
          </p:cNvSpPr>
          <p:nvPr>
            <p:ph type="sldNum" sz="quarter" idx="12"/>
          </p:nvPr>
        </p:nvSpPr>
        <p:spPr/>
        <p:txBody>
          <a:bodyPr/>
          <a:lstStyle/>
          <a:p>
            <a:fld id="{4B58AA38-10A3-7743-AEDA-996861786C76}" type="slidenum">
              <a:rPr lang="it-IT" smtClean="0"/>
              <a:t>12</a:t>
            </a:fld>
            <a:endParaRPr lang="it-IT" dirty="0"/>
          </a:p>
        </p:txBody>
      </p:sp>
      <p:pic>
        <p:nvPicPr>
          <p:cNvPr id="7" name="Immagine 6" descr="enigam-oracol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3171" y="537307"/>
            <a:ext cx="3368866" cy="2549769"/>
          </a:xfrm>
          <a:prstGeom prst="rect">
            <a:avLst/>
          </a:prstGeom>
        </p:spPr>
      </p:pic>
    </p:spTree>
    <p:extLst>
      <p:ext uri="{BB962C8B-B14F-4D97-AF65-F5344CB8AC3E}">
        <p14:creationId xmlns:p14="http://schemas.microsoft.com/office/powerpoint/2010/main" val="207779281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031154" y="435831"/>
            <a:ext cx="3731846" cy="4341323"/>
          </a:xfrm>
        </p:spPr>
        <p:txBody>
          <a:bodyPr>
            <a:normAutofit fontScale="70000" lnSpcReduction="20000"/>
          </a:bodyPr>
          <a:lstStyle/>
          <a:p>
            <a:pPr lvl="0"/>
            <a:r>
              <a:rPr lang="it-IT" dirty="0"/>
              <a:t>Infine, la Metafisica </a:t>
            </a:r>
            <a:r>
              <a:rPr lang="it-IT" b="1" dirty="0"/>
              <a:t>non è un'avanguardia perché non lotta per distruggere l'ordine costituito</a:t>
            </a:r>
            <a:r>
              <a:rPr lang="it-IT" dirty="0"/>
              <a:t>, ma per consolidarlo e proteggerlo. Dunque è per il </a:t>
            </a:r>
            <a:r>
              <a:rPr lang="it-IT" b="1" i="1" dirty="0"/>
              <a:t>"</a:t>
            </a:r>
            <a:r>
              <a:rPr lang="it-IT" b="1" i="1" dirty="0" err="1"/>
              <a:t>rappel</a:t>
            </a:r>
            <a:r>
              <a:rPr lang="it-IT" b="1" i="1" dirty="0"/>
              <a:t> à l'</a:t>
            </a:r>
            <a:r>
              <a:rPr lang="it-IT" b="1" i="1" dirty="0" err="1"/>
              <a:t>ordre</a:t>
            </a:r>
            <a:r>
              <a:rPr lang="it-IT" b="1" i="1" dirty="0"/>
              <a:t>" </a:t>
            </a:r>
            <a:r>
              <a:rPr lang="it-IT" dirty="0"/>
              <a:t>("ritorno all'ordine"), una sorta di stanchezza </a:t>
            </a:r>
            <a:r>
              <a:rPr lang="it-IT" dirty="0" smtClean="0"/>
              <a:t>per l'arte </a:t>
            </a:r>
            <a:r>
              <a:rPr lang="it-IT" dirty="0"/>
              <a:t>d'avanguardia, che sorge </a:t>
            </a:r>
            <a:r>
              <a:rPr lang="it-IT" dirty="0" smtClean="0"/>
              <a:t>già con </a:t>
            </a:r>
            <a:r>
              <a:rPr lang="it-IT" dirty="0"/>
              <a:t>la pubblicazione della rivista "Valori Plastici" di Mario Broglio (dal 1918 al 1922), </a:t>
            </a:r>
            <a:r>
              <a:rPr lang="it-IT" dirty="0" smtClean="0"/>
              <a:t>e che caratterizzerà il periodo dalla fine degli anni’20 a tutti gli anni ‘30.</a:t>
            </a:r>
          </a:p>
          <a:p>
            <a:pPr lvl="0"/>
            <a:r>
              <a:rPr lang="it-IT" dirty="0" smtClean="0"/>
              <a:t>Il ritorno all’ordine sarà fatto proprio dai regimi totalitari del XX secolo, come </a:t>
            </a:r>
            <a:r>
              <a:rPr lang="it-IT" dirty="0"/>
              <a:t>il Fascismo.</a:t>
            </a:r>
            <a:endParaRPr lang="it-IT" b="1" i="1" dirty="0"/>
          </a:p>
          <a:p>
            <a:endParaRPr lang="it-IT"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13</a:t>
            </a:fld>
            <a:endParaRPr lang="it-IT"/>
          </a:p>
        </p:txBody>
      </p:sp>
      <p:pic>
        <p:nvPicPr>
          <p:cNvPr id="5" name="Immagine 4" descr="Esempi0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837089" cy="6858000"/>
          </a:xfrm>
          <a:prstGeom prst="rect">
            <a:avLst/>
          </a:prstGeom>
        </p:spPr>
      </p:pic>
      <p:sp>
        <p:nvSpPr>
          <p:cNvPr id="6" name="CasellaDiTesto 5"/>
          <p:cNvSpPr txBox="1"/>
          <p:nvPr/>
        </p:nvSpPr>
        <p:spPr>
          <a:xfrm>
            <a:off x="5558691" y="4321935"/>
            <a:ext cx="3232773" cy="2308324"/>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600" dirty="0" smtClean="0">
                <a:solidFill>
                  <a:schemeClr val="bg1"/>
                </a:solidFill>
              </a:rPr>
              <a:t>Piazza della chiesa a Sabaudia, una delle città fondate dal Fascismo nell’Agro Pontino.</a:t>
            </a:r>
          </a:p>
          <a:p>
            <a:r>
              <a:rPr lang="it-IT" sz="1600" dirty="0" smtClean="0">
                <a:solidFill>
                  <a:schemeClr val="bg1"/>
                </a:solidFill>
              </a:rPr>
              <a:t>I solidi semplici, l’uso del mattone e del marmo, gli archi e le finestre rettangolari si oppongono al Razionalismo funzionalista europeo, ritrovando i valori archetipici  e plastici dell’Italianità.</a:t>
            </a:r>
          </a:p>
        </p:txBody>
      </p:sp>
    </p:spTree>
    <p:extLst>
      <p:ext uri="{BB962C8B-B14F-4D97-AF65-F5344CB8AC3E}">
        <p14:creationId xmlns:p14="http://schemas.microsoft.com/office/powerpoint/2010/main" val="274147344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10.Rivista-Valori-Plastici-1920-nVII-VIII.jpg"/>
          <p:cNvPicPr>
            <a:picLocks noChangeAspect="1"/>
          </p:cNvPicPr>
          <p:nvPr/>
        </p:nvPicPr>
        <p:blipFill>
          <a:blip r:embed="rId2">
            <a:alphaModFix amt="48000"/>
            <a:extLst>
              <a:ext uri="{28A0092B-C50C-407E-A947-70E740481C1C}">
                <a14:useLocalDpi xmlns:a14="http://schemas.microsoft.com/office/drawing/2010/main" val="0"/>
              </a:ext>
            </a:extLst>
          </a:blip>
          <a:stretch>
            <a:fillRect/>
          </a:stretch>
        </p:blipFill>
        <p:spPr>
          <a:xfrm rot="20761016">
            <a:off x="659236" y="410413"/>
            <a:ext cx="4339656" cy="5988652"/>
          </a:xfrm>
          <a:prstGeom prst="rect">
            <a:avLst/>
          </a:prstGeom>
        </p:spPr>
      </p:pic>
      <p:sp>
        <p:nvSpPr>
          <p:cNvPr id="3" name="Segnaposto contenuto 2"/>
          <p:cNvSpPr>
            <a:spLocks noGrp="1"/>
          </p:cNvSpPr>
          <p:nvPr>
            <p:ph idx="1"/>
          </p:nvPr>
        </p:nvSpPr>
        <p:spPr>
          <a:xfrm>
            <a:off x="2595861" y="1533768"/>
            <a:ext cx="3846891" cy="5016491"/>
          </a:xfrm>
        </p:spPr>
        <p:txBody>
          <a:bodyPr>
            <a:normAutofit fontScale="85000" lnSpcReduction="10000"/>
          </a:bodyPr>
          <a:lstStyle/>
          <a:p>
            <a:r>
              <a:rPr lang="it-IT" dirty="0" smtClean="0"/>
              <a:t>Nel 1918 il pittore Mario Broglio fonda la rivista "</a:t>
            </a:r>
            <a:r>
              <a:rPr lang="it-IT" dirty="0"/>
              <a:t>Valori </a:t>
            </a:r>
            <a:r>
              <a:rPr lang="it-IT" dirty="0" smtClean="0"/>
              <a:t>Plastici”, la cui pubblicazione va avanti fino al 1922.</a:t>
            </a:r>
          </a:p>
          <a:p>
            <a:r>
              <a:rPr lang="it-IT" dirty="0" smtClean="0"/>
              <a:t>Essa riscopre la volumetria </a:t>
            </a:r>
            <a:r>
              <a:rPr lang="it-IT" dirty="0"/>
              <a:t>della tradizione italiana, che rivaluta l'arte dei "primitivi" italiani, cioè </a:t>
            </a:r>
            <a:r>
              <a:rPr lang="it-IT" dirty="0" smtClean="0"/>
              <a:t>degli </a:t>
            </a:r>
            <a:r>
              <a:rPr lang="it-IT" dirty="0"/>
              <a:t>artisti a cavallo del '300 e '400.</a:t>
            </a:r>
            <a:endParaRPr lang="it-IT" b="1" i="1" dirty="0"/>
          </a:p>
          <a:p>
            <a:r>
              <a:rPr lang="it-IT" dirty="0"/>
              <a:t>Sironi è l'artista più rappresentativo di questa tendenza. È in sintonia con il Razionalismo italiano e con l'architettura di regime, per esempio con Marcello </a:t>
            </a:r>
            <a:r>
              <a:rPr lang="it-IT" dirty="0" smtClean="0"/>
              <a:t>Piacentini.</a:t>
            </a:r>
            <a:endParaRPr lang="it-IT" b="1" i="1" dirty="0"/>
          </a:p>
          <a:p>
            <a:endParaRPr lang="it-IT"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14</a:t>
            </a:fld>
            <a:endParaRPr lang="it-IT"/>
          </a:p>
        </p:txBody>
      </p:sp>
      <p:sp>
        <p:nvSpPr>
          <p:cNvPr id="7" name="CasellaDiTesto 6"/>
          <p:cNvSpPr txBox="1"/>
          <p:nvPr/>
        </p:nvSpPr>
        <p:spPr>
          <a:xfrm>
            <a:off x="6381080" y="4280096"/>
            <a:ext cx="2748994" cy="2554545"/>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600" dirty="0"/>
              <a:t>Gino Severini, </a:t>
            </a:r>
            <a:r>
              <a:rPr lang="it-IT" sz="1600" b="1" i="1" dirty="0"/>
              <a:t>Maternità</a:t>
            </a:r>
            <a:r>
              <a:rPr lang="it-IT" sz="1600" dirty="0"/>
              <a:t> particolare, 1916. Cortona, Museo dell'Accademia </a:t>
            </a:r>
            <a:r>
              <a:rPr lang="it-IT" sz="1600" dirty="0" smtClean="0"/>
              <a:t>Etrusca</a:t>
            </a:r>
          </a:p>
          <a:p>
            <a:endParaRPr lang="it-IT" sz="1600" dirty="0">
              <a:solidFill>
                <a:schemeClr val="bg1"/>
              </a:solidFill>
            </a:endParaRPr>
          </a:p>
          <a:p>
            <a:r>
              <a:rPr lang="it-IT" sz="1600" dirty="0" smtClean="0">
                <a:solidFill>
                  <a:schemeClr val="bg1"/>
                </a:solidFill>
              </a:rPr>
              <a:t>Severini era stato uno degli artisti di punta del primo e turbolento gruppo dei Futuristi. Accantonate le provocazioni dell’avanguardia, tornò ai valori della tradizione classica.</a:t>
            </a:r>
          </a:p>
        </p:txBody>
      </p:sp>
      <p:pic>
        <p:nvPicPr>
          <p:cNvPr id="6" name="Immagine 5" descr="Gino Severini Maternit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1080" y="1"/>
            <a:ext cx="2762920" cy="4044952"/>
          </a:xfrm>
          <a:prstGeom prst="rect">
            <a:avLst/>
          </a:prstGeom>
        </p:spPr>
      </p:pic>
      <p:sp>
        <p:nvSpPr>
          <p:cNvPr id="2" name="Titolo 1"/>
          <p:cNvSpPr>
            <a:spLocks noGrp="1"/>
          </p:cNvSpPr>
          <p:nvPr>
            <p:ph type="title"/>
          </p:nvPr>
        </p:nvSpPr>
        <p:spPr>
          <a:xfrm>
            <a:off x="1114938" y="503238"/>
            <a:ext cx="7313613" cy="868362"/>
          </a:xfrm>
        </p:spPr>
        <p:txBody>
          <a:bodyPr/>
          <a:lstStyle/>
          <a:p>
            <a:r>
              <a:rPr lang="it-IT" dirty="0" smtClean="0">
                <a:solidFill>
                  <a:schemeClr val="accent2">
                    <a:lumMod val="50000"/>
                    <a:lumOff val="50000"/>
                  </a:schemeClr>
                </a:solidFill>
              </a:rPr>
              <a:t>V</a:t>
            </a:r>
            <a:r>
              <a:rPr lang="it-IT" dirty="0" smtClean="0"/>
              <a:t>alori </a:t>
            </a:r>
            <a:r>
              <a:rPr lang="it-IT" dirty="0" smtClean="0">
                <a:solidFill>
                  <a:srgbClr val="F13535"/>
                </a:solidFill>
              </a:rPr>
              <a:t>P</a:t>
            </a:r>
            <a:r>
              <a:rPr lang="it-IT" dirty="0" smtClean="0"/>
              <a:t>lastici - 1</a:t>
            </a:r>
            <a:endParaRPr lang="it-IT" dirty="0"/>
          </a:p>
        </p:txBody>
      </p:sp>
    </p:spTree>
    <p:extLst>
      <p:ext uri="{BB962C8B-B14F-4D97-AF65-F5344CB8AC3E}">
        <p14:creationId xmlns:p14="http://schemas.microsoft.com/office/powerpoint/2010/main" val="317994412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descr="gasometr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9770" y="3692790"/>
            <a:ext cx="4264229" cy="3138946"/>
          </a:xfrm>
          <a:prstGeom prst="rect">
            <a:avLst/>
          </a:prstGeom>
        </p:spPr>
      </p:pic>
      <p:sp>
        <p:nvSpPr>
          <p:cNvPr id="7" name="CasellaDiTesto 6"/>
          <p:cNvSpPr txBox="1"/>
          <p:nvPr/>
        </p:nvSpPr>
        <p:spPr>
          <a:xfrm>
            <a:off x="2566400" y="4469425"/>
            <a:ext cx="1956857" cy="830997"/>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600" dirty="0" smtClean="0">
                <a:solidFill>
                  <a:schemeClr val="bg1"/>
                </a:solidFill>
              </a:rPr>
              <a:t>Mario Sironi, Il gasometro, 1943-’44</a:t>
            </a:r>
          </a:p>
          <a:p>
            <a:endParaRPr lang="it-IT" sz="1600" dirty="0" smtClean="0">
              <a:solidFill>
                <a:schemeClr val="bg1"/>
              </a:solidFill>
            </a:endParaRPr>
          </a:p>
        </p:txBody>
      </p:sp>
      <p:sp>
        <p:nvSpPr>
          <p:cNvPr id="2" name="Titolo 1"/>
          <p:cNvSpPr>
            <a:spLocks noGrp="1"/>
          </p:cNvSpPr>
          <p:nvPr>
            <p:ph type="title"/>
          </p:nvPr>
        </p:nvSpPr>
        <p:spPr>
          <a:xfrm>
            <a:off x="1381488" y="280441"/>
            <a:ext cx="6846525" cy="868362"/>
          </a:xfrm>
        </p:spPr>
        <p:txBody>
          <a:bodyPr/>
          <a:lstStyle/>
          <a:p>
            <a:r>
              <a:rPr lang="it-IT" dirty="0" smtClean="0">
                <a:solidFill>
                  <a:schemeClr val="accent2">
                    <a:lumMod val="50000"/>
                    <a:lumOff val="50000"/>
                  </a:schemeClr>
                </a:solidFill>
              </a:rPr>
              <a:t>V</a:t>
            </a:r>
            <a:r>
              <a:rPr lang="it-IT" dirty="0" smtClean="0"/>
              <a:t>alori </a:t>
            </a:r>
            <a:r>
              <a:rPr lang="it-IT" dirty="0" smtClean="0">
                <a:solidFill>
                  <a:srgbClr val="F13535"/>
                </a:solidFill>
              </a:rPr>
              <a:t>P</a:t>
            </a:r>
            <a:r>
              <a:rPr lang="it-IT" dirty="0" smtClean="0"/>
              <a:t>lastici - 2</a:t>
            </a:r>
            <a:endParaRPr lang="it-IT" dirty="0"/>
          </a:p>
        </p:txBody>
      </p:sp>
      <p:pic>
        <p:nvPicPr>
          <p:cNvPr id="9" name="Immagine 8" descr="Sironi-paesaggio-urbano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48803"/>
            <a:ext cx="4044193" cy="3033145"/>
          </a:xfrm>
          <a:prstGeom prst="rect">
            <a:avLst/>
          </a:prstGeom>
        </p:spPr>
      </p:pic>
      <p:sp>
        <p:nvSpPr>
          <p:cNvPr id="11" name="CasellaDiTesto 10"/>
          <p:cNvSpPr txBox="1"/>
          <p:nvPr/>
        </p:nvSpPr>
        <p:spPr>
          <a:xfrm>
            <a:off x="4523257" y="2531083"/>
            <a:ext cx="1956857" cy="830997"/>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600" dirty="0" smtClean="0">
                <a:solidFill>
                  <a:schemeClr val="bg1"/>
                </a:solidFill>
              </a:rPr>
              <a:t>Mario Sironi, Paesaggio urbano, </a:t>
            </a:r>
          </a:p>
          <a:p>
            <a:endParaRPr lang="it-IT" sz="1600" dirty="0" smtClean="0">
              <a:solidFill>
                <a:schemeClr val="bg1"/>
              </a:solidFill>
            </a:endParaRPr>
          </a:p>
        </p:txBody>
      </p:sp>
    </p:spTree>
    <p:extLst>
      <p:ext uri="{BB962C8B-B14F-4D97-AF65-F5344CB8AC3E}">
        <p14:creationId xmlns:p14="http://schemas.microsoft.com/office/powerpoint/2010/main" val="239219020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278527" y="526818"/>
            <a:ext cx="2611878" cy="1569660"/>
          </a:xfrm>
          <a:prstGeom prst="rect">
            <a:avLst/>
          </a:prstGeom>
          <a:solidFill>
            <a:schemeClr val="accent4">
              <a:alpha val="54000"/>
            </a:schemeClr>
          </a:solidFill>
          <a:ln>
            <a:noFill/>
          </a:ln>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600" dirty="0" smtClean="0"/>
              <a:t>Chrysler Building, New York, 1928-’30</a:t>
            </a:r>
          </a:p>
          <a:p>
            <a:endParaRPr lang="it-IT" sz="1600" dirty="0"/>
          </a:p>
          <a:p>
            <a:r>
              <a:rPr lang="it-IT" sz="1600" dirty="0" smtClean="0"/>
              <a:t>Simbolo dell’architettura Art Déco negli Stati Uniti</a:t>
            </a:r>
          </a:p>
          <a:p>
            <a:r>
              <a:rPr lang="it-IT" sz="1600" dirty="0" smtClean="0"/>
              <a:t>  </a:t>
            </a:r>
            <a:endParaRPr lang="it-IT" sz="1600" dirty="0" smtClean="0">
              <a:solidFill>
                <a:schemeClr val="bg1"/>
              </a:solidFill>
            </a:endParaRPr>
          </a:p>
        </p:txBody>
      </p:sp>
      <p:sp>
        <p:nvSpPr>
          <p:cNvPr id="2" name="Titolo 1"/>
          <p:cNvSpPr>
            <a:spLocks noGrp="1"/>
          </p:cNvSpPr>
          <p:nvPr>
            <p:ph type="title"/>
          </p:nvPr>
        </p:nvSpPr>
        <p:spPr>
          <a:xfrm>
            <a:off x="2890405" y="286489"/>
            <a:ext cx="5337608" cy="789420"/>
          </a:xfrm>
        </p:spPr>
        <p:txBody>
          <a:bodyPr/>
          <a:lstStyle/>
          <a:p>
            <a:r>
              <a:rPr lang="it-IT" dirty="0" smtClean="0"/>
              <a:t>Il ritorno all’ordine</a:t>
            </a:r>
            <a:endParaRPr lang="it-IT" dirty="0"/>
          </a:p>
        </p:txBody>
      </p:sp>
      <p:sp>
        <p:nvSpPr>
          <p:cNvPr id="3" name="Segnaposto contenuto 2"/>
          <p:cNvSpPr>
            <a:spLocks noGrp="1"/>
          </p:cNvSpPr>
          <p:nvPr>
            <p:ph idx="1"/>
          </p:nvPr>
        </p:nvSpPr>
        <p:spPr>
          <a:xfrm>
            <a:off x="3242040" y="1258809"/>
            <a:ext cx="5369976" cy="5302591"/>
          </a:xfrm>
        </p:spPr>
        <p:txBody>
          <a:bodyPr>
            <a:normAutofit fontScale="70000" lnSpcReduction="20000"/>
          </a:bodyPr>
          <a:lstStyle/>
          <a:p>
            <a:r>
              <a:rPr lang="it-IT" dirty="0" smtClean="0"/>
              <a:t>La Prima Guerra Mondiale, che aveva coinvolto tutte le principali potenze europee, con gli arruolamenti di massa aveva causato la dispersione dei gruppi delle avanguardie. Gli artisti sopravvissuti al conflitto, tornati al loro mestiere, risentirono di una certa stanchezza per lo sperimentalismo dell’anteguerra. Fu così che si diffuse un desiderio di “ritorno all’ordine”, che più in generale si manifestò </a:t>
            </a:r>
            <a:r>
              <a:rPr lang="it-IT" dirty="0" smtClean="0"/>
              <a:t>con un ritorno </a:t>
            </a:r>
            <a:r>
              <a:rPr lang="it-IT" dirty="0" smtClean="0"/>
              <a:t>al Realismo, articolato in forme diverse ma accomunate dal rigetto per lo sperimentalismo.</a:t>
            </a:r>
          </a:p>
          <a:p>
            <a:r>
              <a:rPr lang="it-IT" dirty="0" smtClean="0"/>
              <a:t>Anche nell’architettura e nel design si manifestò lo stesso disagio per gli eccessi dell’avanguardia. Nel 1925, in occasione dell’Esposizione d’Arte Decorativa di Parigi, ebbe origine un nuovo stile, chiamato per questo motivo Art Déco. </a:t>
            </a:r>
          </a:p>
          <a:p>
            <a:r>
              <a:rPr lang="it-IT" dirty="0" smtClean="0"/>
              <a:t>Esso negli Stati Uniti fu l’espressione dell’ottimismo del dopoguerra, del progresso economico dei “ruggenti” anni ‘20, dell’allegria sfrenata del Charleston e dell</a:t>
            </a:r>
            <a:r>
              <a:rPr lang="it-IT" dirty="0"/>
              <a:t>’”Età del Jazz</a:t>
            </a:r>
            <a:r>
              <a:rPr lang="it-IT" dirty="0" smtClean="0"/>
              <a:t>”, che però non resistette alla crisi del 1929.</a:t>
            </a:r>
            <a:endParaRPr lang="it-IT" dirty="0"/>
          </a:p>
        </p:txBody>
      </p:sp>
      <p:sp>
        <p:nvSpPr>
          <p:cNvPr id="4" name="Segnaposto numero diapositiva 3"/>
          <p:cNvSpPr>
            <a:spLocks noGrp="1"/>
          </p:cNvSpPr>
          <p:nvPr>
            <p:ph type="sldNum" sz="quarter" idx="12"/>
          </p:nvPr>
        </p:nvSpPr>
        <p:spPr>
          <a:xfrm>
            <a:off x="7266443" y="5709552"/>
            <a:ext cx="1483056" cy="851848"/>
          </a:xfrm>
        </p:spPr>
        <p:txBody>
          <a:bodyPr/>
          <a:lstStyle/>
          <a:p>
            <a:fld id="{4B58AA38-10A3-7743-AEDA-996861786C76}" type="slidenum">
              <a:rPr lang="it-IT" smtClean="0"/>
              <a:t>16</a:t>
            </a:fld>
            <a:endParaRPr lang="it-IT" dirty="0"/>
          </a:p>
        </p:txBody>
      </p:sp>
      <p:pic>
        <p:nvPicPr>
          <p:cNvPr id="5" name="Immagine 4" descr="640px-Chrysler_Building_spire,_Manhattan,_by_Carol_Highsmith_(LOC_highsm.0444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527" y="1927201"/>
            <a:ext cx="2611878" cy="4774839"/>
          </a:xfrm>
          <a:prstGeom prst="rect">
            <a:avLst/>
          </a:prstGeom>
        </p:spPr>
      </p:pic>
    </p:spTree>
    <p:extLst>
      <p:ext uri="{BB962C8B-B14F-4D97-AF65-F5344CB8AC3E}">
        <p14:creationId xmlns:p14="http://schemas.microsoft.com/office/powerpoint/2010/main" val="143972551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021404" y="286489"/>
            <a:ext cx="5337608" cy="789420"/>
          </a:xfrm>
        </p:spPr>
        <p:txBody>
          <a:bodyPr/>
          <a:lstStyle/>
          <a:p>
            <a:r>
              <a:rPr lang="it-IT" dirty="0" smtClean="0"/>
              <a:t>Il ritorno al Realismo</a:t>
            </a:r>
            <a:endParaRPr lang="it-IT" dirty="0"/>
          </a:p>
        </p:txBody>
      </p:sp>
      <p:sp>
        <p:nvSpPr>
          <p:cNvPr id="3" name="Segnaposto contenuto 2"/>
          <p:cNvSpPr>
            <a:spLocks noGrp="1"/>
          </p:cNvSpPr>
          <p:nvPr>
            <p:ph idx="1"/>
          </p:nvPr>
        </p:nvSpPr>
        <p:spPr>
          <a:xfrm>
            <a:off x="289667" y="1258809"/>
            <a:ext cx="8545169" cy="5443231"/>
          </a:xfrm>
        </p:spPr>
        <p:txBody>
          <a:bodyPr>
            <a:normAutofit fontScale="70000" lnSpcReduction="20000"/>
          </a:bodyPr>
          <a:lstStyle/>
          <a:p>
            <a:pPr marL="0" indent="0">
              <a:buNone/>
            </a:pPr>
            <a:r>
              <a:rPr lang="it-IT" dirty="0" smtClean="0"/>
              <a:t>«Molta </a:t>
            </a:r>
            <a:r>
              <a:rPr lang="it-IT" dirty="0"/>
              <a:t>parte del cosiddetto Ritorno all'Ordine può essere catalogata </a:t>
            </a:r>
            <a:r>
              <a:rPr lang="it-IT" dirty="0" smtClean="0"/>
              <a:t>come </a:t>
            </a:r>
            <a:r>
              <a:rPr lang="it-IT" dirty="0" smtClean="0"/>
              <a:t>“Ritorno </a:t>
            </a:r>
            <a:r>
              <a:rPr lang="it-IT" dirty="0"/>
              <a:t>al </a:t>
            </a:r>
            <a:r>
              <a:rPr lang="it-IT" dirty="0" smtClean="0"/>
              <a:t>Realismo”, </a:t>
            </a:r>
            <a:r>
              <a:rPr lang="it-IT" dirty="0"/>
              <a:t>termine usato in diverse epoche e in riferimento a movimenti dagli intenti diversi. Con tutti i limiti degli schemi, possiamo enuclearne tra le due guerre le seguenti forme, che spesso confluirono una nell'altra: </a:t>
            </a:r>
            <a:endParaRPr lang="it-IT" dirty="0" smtClean="0"/>
          </a:p>
          <a:p>
            <a:pPr>
              <a:buFont typeface="Arial"/>
              <a:buChar char="•"/>
            </a:pPr>
            <a:r>
              <a:rPr lang="it-IT" dirty="0" smtClean="0"/>
              <a:t>Realismo </a:t>
            </a:r>
            <a:r>
              <a:rPr lang="it-IT" dirty="0"/>
              <a:t>magico: il quotidiano assume aspetti inconsueti, poetici, talvolta inquietanti </a:t>
            </a:r>
            <a:r>
              <a:rPr lang="it-IT" dirty="0" smtClean="0"/>
              <a:t>(Casorati, Carrà, </a:t>
            </a:r>
            <a:r>
              <a:rPr lang="it-IT" dirty="0" err="1"/>
              <a:t>Balthus</a:t>
            </a:r>
            <a:r>
              <a:rPr lang="it-IT" dirty="0"/>
              <a:t>). </a:t>
            </a:r>
            <a:endParaRPr lang="it-IT" dirty="0" smtClean="0"/>
          </a:p>
          <a:p>
            <a:pPr>
              <a:buFont typeface="Arial"/>
              <a:buChar char="•"/>
            </a:pPr>
            <a:r>
              <a:rPr lang="it-IT" dirty="0" smtClean="0"/>
              <a:t>Realismo </a:t>
            </a:r>
            <a:r>
              <a:rPr lang="it-IT" dirty="0"/>
              <a:t>sociale: impegno politico e tentativo </a:t>
            </a:r>
            <a:r>
              <a:rPr lang="it-IT" dirty="0" smtClean="0"/>
              <a:t>di comunicare </a:t>
            </a:r>
            <a:r>
              <a:rPr lang="it-IT" dirty="0"/>
              <a:t>al grande </a:t>
            </a:r>
            <a:r>
              <a:rPr lang="it-IT" dirty="0" smtClean="0"/>
              <a:t>pubblico</a:t>
            </a:r>
            <a:r>
              <a:rPr lang="it-IT" dirty="0"/>
              <a:t>. </a:t>
            </a:r>
            <a:r>
              <a:rPr lang="it-IT" dirty="0" smtClean="0"/>
              <a:t>(muralisti </a:t>
            </a:r>
            <a:r>
              <a:rPr lang="it-IT" dirty="0"/>
              <a:t>americani e messicani, fotografia di </a:t>
            </a:r>
            <a:r>
              <a:rPr lang="it-IT" dirty="0" err="1"/>
              <a:t>Dorothea</a:t>
            </a:r>
            <a:r>
              <a:rPr lang="it-IT" dirty="0"/>
              <a:t> </a:t>
            </a:r>
            <a:r>
              <a:rPr lang="it-IT" dirty="0" smtClean="0"/>
              <a:t>Lange)</a:t>
            </a:r>
            <a:r>
              <a:rPr lang="it-IT" dirty="0"/>
              <a:t>. </a:t>
            </a:r>
            <a:endParaRPr lang="it-IT" dirty="0" smtClean="0"/>
          </a:p>
          <a:p>
            <a:pPr>
              <a:buFont typeface="Arial"/>
              <a:buChar char="•"/>
            </a:pPr>
            <a:r>
              <a:rPr lang="it-IT" dirty="0" smtClean="0"/>
              <a:t>Realismo </a:t>
            </a:r>
            <a:r>
              <a:rPr lang="it-IT" dirty="0"/>
              <a:t>espressionista: denuncia sociale con linguaggio satirico e grottesco. </a:t>
            </a:r>
            <a:r>
              <a:rPr lang="it-IT" dirty="0" smtClean="0"/>
              <a:t>(la “Nuova Oggettività, in Tedesco </a:t>
            </a:r>
            <a:r>
              <a:rPr lang="it-IT" i="1" dirty="0" err="1" smtClean="0"/>
              <a:t>Neue</a:t>
            </a:r>
            <a:r>
              <a:rPr lang="it-IT" i="1" dirty="0" smtClean="0"/>
              <a:t> </a:t>
            </a:r>
            <a:r>
              <a:rPr lang="it-IT" i="1" dirty="0" err="1" smtClean="0"/>
              <a:t>Sachlichkeit</a:t>
            </a:r>
            <a:r>
              <a:rPr lang="it-IT" dirty="0" smtClean="0"/>
              <a:t>, di George </a:t>
            </a:r>
            <a:r>
              <a:rPr lang="it-IT" dirty="0" err="1" smtClean="0"/>
              <a:t>Grosz</a:t>
            </a:r>
            <a:r>
              <a:rPr lang="it-IT" dirty="0" smtClean="0"/>
              <a:t>, Otto </a:t>
            </a:r>
            <a:r>
              <a:rPr lang="it-IT" dirty="0" err="1" smtClean="0"/>
              <a:t>Dix</a:t>
            </a:r>
            <a:r>
              <a:rPr lang="it-IT" dirty="0" smtClean="0"/>
              <a:t>, </a:t>
            </a:r>
            <a:r>
              <a:rPr lang="it-IT" dirty="0" err="1" smtClean="0"/>
              <a:t>Max</a:t>
            </a:r>
            <a:r>
              <a:rPr lang="it-IT" dirty="0" smtClean="0"/>
              <a:t> </a:t>
            </a:r>
            <a:r>
              <a:rPr lang="it-IT" dirty="0" err="1" smtClean="0"/>
              <a:t>Beckmann</a:t>
            </a:r>
            <a:r>
              <a:rPr lang="it-IT" dirty="0"/>
              <a:t>). </a:t>
            </a:r>
            <a:endParaRPr lang="it-IT" dirty="0" smtClean="0"/>
          </a:p>
          <a:p>
            <a:pPr>
              <a:buFont typeface="Arial"/>
              <a:buChar char="•"/>
            </a:pPr>
            <a:r>
              <a:rPr lang="it-IT" dirty="0" smtClean="0"/>
              <a:t>Realismo </a:t>
            </a:r>
            <a:r>
              <a:rPr lang="it-IT" dirty="0"/>
              <a:t>verista: la pittura cerca di essere specchio obiettivo del reale. (Es.: Regionalismo e </a:t>
            </a:r>
            <a:r>
              <a:rPr lang="it-IT" dirty="0" err="1"/>
              <a:t>Precisionismo</a:t>
            </a:r>
            <a:r>
              <a:rPr lang="it-IT" dirty="0"/>
              <a:t> </a:t>
            </a:r>
            <a:r>
              <a:rPr lang="it-IT" dirty="0" smtClean="0"/>
              <a:t>americani, Edward Hopper</a:t>
            </a:r>
            <a:r>
              <a:rPr lang="it-IT" dirty="0"/>
              <a:t>)</a:t>
            </a:r>
            <a:r>
              <a:rPr lang="it-IT" dirty="0" smtClean="0"/>
              <a:t>.</a:t>
            </a:r>
          </a:p>
          <a:p>
            <a:pPr>
              <a:buFont typeface="Arial"/>
              <a:buChar char="•"/>
            </a:pPr>
            <a:r>
              <a:rPr lang="it-IT" dirty="0" smtClean="0"/>
              <a:t>Realismo </a:t>
            </a:r>
            <a:r>
              <a:rPr lang="it-IT" dirty="0"/>
              <a:t>naturalista: il tema classico della copia dal vero viene associato a nature morte o paesaggi comuni </a:t>
            </a:r>
            <a:r>
              <a:rPr lang="it-IT" dirty="0" smtClean="0"/>
              <a:t>(Rosai, Morandi, De Pisis</a:t>
            </a:r>
            <a:r>
              <a:rPr lang="it-IT" dirty="0"/>
              <a:t>). </a:t>
            </a:r>
            <a:endParaRPr lang="it-IT" dirty="0" smtClean="0"/>
          </a:p>
          <a:p>
            <a:pPr>
              <a:buFont typeface="Arial"/>
              <a:buChar char="•"/>
            </a:pPr>
            <a:r>
              <a:rPr lang="it-IT" dirty="0" smtClean="0"/>
              <a:t>Realismo </a:t>
            </a:r>
            <a:r>
              <a:rPr lang="it-IT" dirty="0"/>
              <a:t>propagandistico: forma d'arte gradita a regimi totalitari in cerca di consenso (arte nazifascista e staliniana)</a:t>
            </a:r>
            <a:r>
              <a:rPr lang="it-IT" dirty="0" smtClean="0"/>
              <a:t>.»</a:t>
            </a:r>
            <a:r>
              <a:rPr lang="it-IT" i="1" dirty="0" smtClean="0"/>
              <a:t> (da: </a:t>
            </a:r>
            <a:r>
              <a:rPr lang="it-IT" dirty="0" smtClean="0"/>
              <a:t>Gillo </a:t>
            </a:r>
            <a:r>
              <a:rPr lang="it-IT" dirty="0" err="1" smtClean="0"/>
              <a:t>Dorfles</a:t>
            </a:r>
            <a:r>
              <a:rPr lang="it-IT" dirty="0" smtClean="0"/>
              <a:t>, Angela Vettese</a:t>
            </a:r>
            <a:r>
              <a:rPr lang="it-IT" i="1" dirty="0" smtClean="0"/>
              <a:t>, Storia dell’Arte</a:t>
            </a:r>
            <a:r>
              <a:rPr lang="it-IT" dirty="0" smtClean="0"/>
              <a:t>, IV vol., Bergamo 2011)</a:t>
            </a:r>
            <a:endParaRPr lang="it-IT" dirty="0"/>
          </a:p>
        </p:txBody>
      </p:sp>
    </p:spTree>
    <p:extLst>
      <p:ext uri="{BB962C8B-B14F-4D97-AF65-F5344CB8AC3E}">
        <p14:creationId xmlns:p14="http://schemas.microsoft.com/office/powerpoint/2010/main" val="285873877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81488" y="525518"/>
            <a:ext cx="7286233" cy="868362"/>
          </a:xfrm>
        </p:spPr>
        <p:txBody>
          <a:bodyPr/>
          <a:lstStyle/>
          <a:p>
            <a:pPr algn="r"/>
            <a:r>
              <a:rPr lang="it-IT" dirty="0" smtClean="0">
                <a:solidFill>
                  <a:schemeClr val="accent2">
                    <a:lumMod val="50000"/>
                    <a:lumOff val="50000"/>
                  </a:schemeClr>
                </a:solidFill>
              </a:rPr>
              <a:t>R</a:t>
            </a:r>
            <a:r>
              <a:rPr lang="it-IT" dirty="0" smtClean="0"/>
              <a:t>ealismo e </a:t>
            </a:r>
            <a:r>
              <a:rPr lang="it-IT" dirty="0" smtClean="0">
                <a:solidFill>
                  <a:srgbClr val="F13535"/>
                </a:solidFill>
              </a:rPr>
              <a:t>R</a:t>
            </a:r>
            <a:r>
              <a:rPr lang="it-IT" dirty="0" smtClean="0"/>
              <a:t>ealismi tra le due guerre</a:t>
            </a:r>
            <a:endParaRPr lang="it-IT" dirty="0"/>
          </a:p>
        </p:txBody>
      </p:sp>
      <p:pic>
        <p:nvPicPr>
          <p:cNvPr id="3" name="Immagine 2" descr="Le colonne della societ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960" y="1318072"/>
            <a:ext cx="2704068" cy="4530375"/>
          </a:xfrm>
          <a:prstGeom prst="rect">
            <a:avLst/>
          </a:prstGeom>
        </p:spPr>
      </p:pic>
      <p:pic>
        <p:nvPicPr>
          <p:cNvPr id="4" name="Immagine 3" descr="hopper_nighthawks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3796" y="1770462"/>
            <a:ext cx="4353925" cy="2374547"/>
          </a:xfrm>
          <a:prstGeom prst="rect">
            <a:avLst/>
          </a:prstGeom>
        </p:spPr>
      </p:pic>
      <p:sp>
        <p:nvSpPr>
          <p:cNvPr id="7" name="CasellaDiTesto 6"/>
          <p:cNvSpPr txBox="1"/>
          <p:nvPr/>
        </p:nvSpPr>
        <p:spPr>
          <a:xfrm>
            <a:off x="3190534" y="1077252"/>
            <a:ext cx="1956857" cy="830997"/>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600" dirty="0" smtClean="0">
                <a:solidFill>
                  <a:schemeClr val="bg1"/>
                </a:solidFill>
              </a:rPr>
              <a:t>Edward Hopper, </a:t>
            </a:r>
            <a:r>
              <a:rPr lang="it-IT" sz="1600" b="1" i="1" dirty="0" err="1" smtClean="0">
                <a:solidFill>
                  <a:schemeClr val="bg1"/>
                </a:solidFill>
              </a:rPr>
              <a:t>Nighthawks</a:t>
            </a:r>
            <a:r>
              <a:rPr lang="it-IT" sz="1600" dirty="0" smtClean="0">
                <a:solidFill>
                  <a:schemeClr val="bg1"/>
                </a:solidFill>
              </a:rPr>
              <a:t>, 1942</a:t>
            </a:r>
          </a:p>
          <a:p>
            <a:endParaRPr lang="it-IT" sz="1600" dirty="0" smtClean="0">
              <a:solidFill>
                <a:schemeClr val="bg1"/>
              </a:solidFill>
            </a:endParaRPr>
          </a:p>
        </p:txBody>
      </p:sp>
      <p:sp>
        <p:nvSpPr>
          <p:cNvPr id="11" name="CasellaDiTesto 10"/>
          <p:cNvSpPr txBox="1"/>
          <p:nvPr/>
        </p:nvSpPr>
        <p:spPr>
          <a:xfrm>
            <a:off x="111410" y="5657671"/>
            <a:ext cx="1793706" cy="1031051"/>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500" dirty="0" smtClean="0">
                <a:solidFill>
                  <a:schemeClr val="bg1"/>
                </a:solidFill>
              </a:rPr>
              <a:t>George </a:t>
            </a:r>
            <a:r>
              <a:rPr lang="it-IT" sz="1500" dirty="0" err="1" smtClean="0">
                <a:solidFill>
                  <a:schemeClr val="bg1"/>
                </a:solidFill>
              </a:rPr>
              <a:t>Grosz</a:t>
            </a:r>
            <a:r>
              <a:rPr lang="it-IT" sz="1500" dirty="0" smtClean="0">
                <a:solidFill>
                  <a:schemeClr val="bg1"/>
                </a:solidFill>
              </a:rPr>
              <a:t>, </a:t>
            </a:r>
          </a:p>
          <a:p>
            <a:r>
              <a:rPr lang="it-IT" sz="1500" b="1" i="1" dirty="0" smtClean="0">
                <a:solidFill>
                  <a:schemeClr val="bg1"/>
                </a:solidFill>
              </a:rPr>
              <a:t>I pilastri della </a:t>
            </a:r>
            <a:r>
              <a:rPr lang="it-IT" sz="1500" b="1" i="1" dirty="0" smtClean="0">
                <a:solidFill>
                  <a:schemeClr val="bg1"/>
                </a:solidFill>
              </a:rPr>
              <a:t>societ</a:t>
            </a:r>
            <a:r>
              <a:rPr lang="it-IT" sz="1500" dirty="0" smtClean="0">
                <a:solidFill>
                  <a:schemeClr val="bg1"/>
                </a:solidFill>
              </a:rPr>
              <a:t>à, 1926</a:t>
            </a:r>
          </a:p>
          <a:p>
            <a:endParaRPr lang="it-IT" sz="1600" dirty="0" smtClean="0">
              <a:solidFill>
                <a:schemeClr val="bg1"/>
              </a:solidFill>
            </a:endParaRPr>
          </a:p>
        </p:txBody>
      </p:sp>
      <p:pic>
        <p:nvPicPr>
          <p:cNvPr id="6" name="Immagine 5" descr="fiori.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3031" y="3854405"/>
            <a:ext cx="2480969" cy="3003595"/>
          </a:xfrm>
          <a:prstGeom prst="rect">
            <a:avLst/>
          </a:prstGeom>
        </p:spPr>
      </p:pic>
      <p:sp>
        <p:nvSpPr>
          <p:cNvPr id="12" name="CasellaDiTesto 11"/>
          <p:cNvSpPr txBox="1"/>
          <p:nvPr/>
        </p:nvSpPr>
        <p:spPr>
          <a:xfrm>
            <a:off x="4971116" y="4323453"/>
            <a:ext cx="1956857" cy="830997"/>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600" dirty="0" smtClean="0">
                <a:solidFill>
                  <a:schemeClr val="bg1"/>
                </a:solidFill>
              </a:rPr>
              <a:t>Giorgio Morandi,</a:t>
            </a:r>
          </a:p>
          <a:p>
            <a:r>
              <a:rPr lang="it-IT" sz="1600" b="1" i="1" dirty="0" smtClean="0">
                <a:solidFill>
                  <a:schemeClr val="bg1"/>
                </a:solidFill>
              </a:rPr>
              <a:t>Fiori, 1920</a:t>
            </a:r>
          </a:p>
          <a:p>
            <a:endParaRPr lang="it-IT" sz="1600" dirty="0" smtClean="0">
              <a:solidFill>
                <a:schemeClr val="bg1"/>
              </a:solidFill>
            </a:endParaRPr>
          </a:p>
        </p:txBody>
      </p:sp>
    </p:spTree>
    <p:extLst>
      <p:ext uri="{BB962C8B-B14F-4D97-AF65-F5344CB8AC3E}">
        <p14:creationId xmlns:p14="http://schemas.microsoft.com/office/powerpoint/2010/main" val="353959812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35308" y="227572"/>
            <a:ext cx="7999259" cy="868362"/>
          </a:xfrm>
        </p:spPr>
        <p:txBody>
          <a:bodyPr/>
          <a:lstStyle/>
          <a:p>
            <a:r>
              <a:rPr lang="it-IT" dirty="0" smtClean="0">
                <a:solidFill>
                  <a:schemeClr val="accent2">
                    <a:lumMod val="50000"/>
                    <a:lumOff val="50000"/>
                  </a:schemeClr>
                </a:solidFill>
              </a:rPr>
              <a:t>E</a:t>
            </a:r>
            <a:r>
              <a:rPr lang="it-IT" dirty="0" smtClean="0"/>
              <a:t>sempi di </a:t>
            </a:r>
            <a:r>
              <a:rPr lang="it-IT" dirty="0" smtClean="0">
                <a:solidFill>
                  <a:srgbClr val="F13535"/>
                </a:solidFill>
              </a:rPr>
              <a:t>A</a:t>
            </a:r>
            <a:r>
              <a:rPr lang="it-IT" dirty="0" smtClean="0"/>
              <a:t>rchitettura fascista</a:t>
            </a:r>
            <a:endParaRPr lang="it-IT" dirty="0"/>
          </a:p>
        </p:txBody>
      </p:sp>
      <p:sp>
        <p:nvSpPr>
          <p:cNvPr id="7" name="CasellaDiTesto 6"/>
          <p:cNvSpPr txBox="1"/>
          <p:nvPr/>
        </p:nvSpPr>
        <p:spPr>
          <a:xfrm>
            <a:off x="6866838" y="1934478"/>
            <a:ext cx="1956857" cy="1569660"/>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600" b="1" i="1" dirty="0" smtClean="0">
                <a:solidFill>
                  <a:schemeClr val="bg1"/>
                </a:solidFill>
              </a:rPr>
              <a:t>Palazzo della Civiltà Italiana</a:t>
            </a:r>
            <a:r>
              <a:rPr lang="it-IT" sz="1600" dirty="0" smtClean="0">
                <a:solidFill>
                  <a:schemeClr val="bg1"/>
                </a:solidFill>
              </a:rPr>
              <a:t>, detto “Colosseo quadrato”, quartiere E42 (EUR), 1938-53 Roma</a:t>
            </a:r>
          </a:p>
          <a:p>
            <a:endParaRPr lang="it-IT" sz="1600" dirty="0" smtClean="0">
              <a:solidFill>
                <a:schemeClr val="bg1"/>
              </a:solidFill>
            </a:endParaRPr>
          </a:p>
        </p:txBody>
      </p:sp>
      <p:pic>
        <p:nvPicPr>
          <p:cNvPr id="5" name="Immagine 4" descr="345-01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382" y="1205553"/>
            <a:ext cx="4506274" cy="3751702"/>
          </a:xfrm>
          <a:prstGeom prst="rect">
            <a:avLst/>
          </a:prstGeom>
        </p:spPr>
      </p:pic>
      <p:sp>
        <p:nvSpPr>
          <p:cNvPr id="11" name="CasellaDiTesto 10"/>
          <p:cNvSpPr txBox="1"/>
          <p:nvPr/>
        </p:nvSpPr>
        <p:spPr>
          <a:xfrm>
            <a:off x="307382" y="5177257"/>
            <a:ext cx="1793706" cy="1031051"/>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500" dirty="0" smtClean="0">
                <a:solidFill>
                  <a:schemeClr val="bg1"/>
                </a:solidFill>
              </a:rPr>
              <a:t>Marcello Piacentini</a:t>
            </a:r>
          </a:p>
          <a:p>
            <a:r>
              <a:rPr lang="it-IT" sz="1500" b="1" i="1" dirty="0" smtClean="0">
                <a:solidFill>
                  <a:schemeClr val="bg1"/>
                </a:solidFill>
              </a:rPr>
              <a:t>Arco della vittoria</a:t>
            </a:r>
            <a:r>
              <a:rPr lang="it-IT" sz="1500" dirty="0" smtClean="0">
                <a:solidFill>
                  <a:schemeClr val="bg1"/>
                </a:solidFill>
              </a:rPr>
              <a:t>, Bolzano</a:t>
            </a:r>
            <a:r>
              <a:rPr lang="it-IT" sz="1500" i="1" dirty="0" smtClean="0">
                <a:solidFill>
                  <a:schemeClr val="bg1"/>
                </a:solidFill>
              </a:rPr>
              <a:t>, </a:t>
            </a:r>
            <a:r>
              <a:rPr lang="it-IT" sz="1500" dirty="0" smtClean="0">
                <a:solidFill>
                  <a:schemeClr val="bg1"/>
                </a:solidFill>
              </a:rPr>
              <a:t>1925-’28</a:t>
            </a:r>
          </a:p>
          <a:p>
            <a:endParaRPr lang="it-IT" sz="1600" dirty="0" smtClean="0">
              <a:solidFill>
                <a:schemeClr val="bg1"/>
              </a:solidFill>
            </a:endParaRPr>
          </a:p>
        </p:txBody>
      </p:sp>
      <p:pic>
        <p:nvPicPr>
          <p:cNvPr id="8" name="Immagine 7" descr="Colosseo quadrat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5809" y="3754441"/>
            <a:ext cx="4177886" cy="2785257"/>
          </a:xfrm>
          <a:prstGeom prst="rect">
            <a:avLst/>
          </a:prstGeom>
        </p:spPr>
      </p:pic>
    </p:spTree>
    <p:extLst>
      <p:ext uri="{BB962C8B-B14F-4D97-AF65-F5344CB8AC3E}">
        <p14:creationId xmlns:p14="http://schemas.microsoft.com/office/powerpoint/2010/main" val="169793546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2674442" y="375047"/>
            <a:ext cx="3795117" cy="767953"/>
          </a:xfrm>
          <a:ln/>
        </p:spPr>
        <p:txBody>
          <a:bodyPr/>
          <a:lstStyle/>
          <a:p>
            <a:r>
              <a:rPr lang="en-US"/>
              <a:t>Gli inizi</a:t>
            </a:r>
          </a:p>
        </p:txBody>
      </p:sp>
      <p:sp>
        <p:nvSpPr>
          <p:cNvPr id="19458" name="Rectangle 2"/>
          <p:cNvSpPr>
            <a:spLocks noGrp="1" noChangeArrowheads="1"/>
          </p:cNvSpPr>
          <p:nvPr>
            <p:ph type="body" idx="1"/>
          </p:nvPr>
        </p:nvSpPr>
        <p:spPr>
          <a:xfrm>
            <a:off x="2995910" y="1058168"/>
            <a:ext cx="4045148" cy="5054203"/>
          </a:xfrm>
          <a:ln/>
        </p:spPr>
        <p:txBody>
          <a:bodyPr/>
          <a:lstStyle/>
          <a:p>
            <a:r>
              <a:rPr lang="it-IT" sz="1700" dirty="0" smtClean="0"/>
              <a:t>La pittura metafisica, nonostante le prime opere di De Chirico in questo stile risalgano all</a:t>
            </a:r>
            <a:r>
              <a:rPr lang="it-IT" sz="1700" dirty="0" smtClean="0">
                <a:latin typeface="Arial"/>
              </a:rPr>
              <a:t>‘</a:t>
            </a:r>
            <a:r>
              <a:rPr lang="it-IT" sz="1700" dirty="0" smtClean="0"/>
              <a:t>inizio degli anni </a:t>
            </a:r>
            <a:r>
              <a:rPr lang="fr-FR" sz="1700" dirty="0" smtClean="0"/>
              <a:t>’</a:t>
            </a:r>
            <a:r>
              <a:rPr lang="it-IT" sz="1700" dirty="0" smtClean="0"/>
              <a:t>10, sorge in realtà nel 1917 a Ferrara, quando nella città estense si incontrano  De Chirico, suo fratello Andrea (che assume lo pseudonimo di Alberto </a:t>
            </a:r>
            <a:r>
              <a:rPr lang="it-IT" sz="1700" dirty="0" err="1" smtClean="0"/>
              <a:t>Savinio</a:t>
            </a:r>
            <a:r>
              <a:rPr lang="it-IT" sz="1700" dirty="0" smtClean="0"/>
              <a:t>) e Carlo Carrà.</a:t>
            </a:r>
          </a:p>
          <a:p>
            <a:r>
              <a:rPr lang="it-IT" sz="1700" dirty="0" smtClean="0"/>
              <a:t>Giorgio De Chirico era in cura presso l</a:t>
            </a:r>
            <a:r>
              <a:rPr lang="it-IT" sz="1700" dirty="0" smtClean="0">
                <a:latin typeface="Arial"/>
              </a:rPr>
              <a:t>‘</a:t>
            </a:r>
            <a:r>
              <a:rPr lang="it-IT" sz="1700" dirty="0" smtClean="0"/>
              <a:t>ospedale militare per malattie nervose psichiatrico Villa del Seminario, dove si trovava anche Carrà.</a:t>
            </a:r>
          </a:p>
          <a:p>
            <a:r>
              <a:rPr lang="it-IT" sz="1700" dirty="0" smtClean="0"/>
              <a:t>Il termine </a:t>
            </a:r>
            <a:r>
              <a:rPr lang="it-IT" altLang="ja-JP" sz="1700" dirty="0" smtClean="0">
                <a:latin typeface="Arial"/>
              </a:rPr>
              <a:t>“</a:t>
            </a:r>
            <a:r>
              <a:rPr lang="it-IT" sz="1700" dirty="0" smtClean="0"/>
              <a:t>Metafisica</a:t>
            </a:r>
            <a:r>
              <a:rPr lang="it-IT" altLang="ja-JP" sz="1700" dirty="0" smtClean="0">
                <a:latin typeface="Arial"/>
              </a:rPr>
              <a:t>”</a:t>
            </a:r>
            <a:r>
              <a:rPr lang="it-IT" sz="1700" dirty="0" smtClean="0"/>
              <a:t> fu adottato di comune accordo dai due, ma era già stato usato, con significato artistico, da Giovanni Papini nel 1904.</a:t>
            </a:r>
            <a:endParaRPr lang="it-IT" sz="1700" dirty="0"/>
          </a:p>
        </p:txBody>
      </p:sp>
      <p:pic>
        <p:nvPicPr>
          <p:cNvPr id="194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570" y="482203"/>
            <a:ext cx="2232422" cy="4080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946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2313" y="4247183"/>
            <a:ext cx="1625203" cy="2226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4" name="Segnaposto numero diapositiva 3"/>
          <p:cNvSpPr>
            <a:spLocks noGrp="1"/>
          </p:cNvSpPr>
          <p:nvPr>
            <p:ph type="sldNum" sz="quarter" idx="12"/>
          </p:nvPr>
        </p:nvSpPr>
        <p:spPr/>
        <p:txBody>
          <a:bodyPr/>
          <a:lstStyle/>
          <a:p>
            <a:fld id="{4B58AA38-10A3-7743-AEDA-996861786C76}" type="slidenum">
              <a:rPr lang="it-IT" smtClean="0"/>
              <a:t>2</a:t>
            </a:fld>
            <a:endParaRPr lang="it-IT"/>
          </a:p>
        </p:txBody>
      </p:sp>
      <p:sp>
        <p:nvSpPr>
          <p:cNvPr id="13" name="CasellaDiTesto 12"/>
          <p:cNvSpPr txBox="1"/>
          <p:nvPr/>
        </p:nvSpPr>
        <p:spPr>
          <a:xfrm>
            <a:off x="562570" y="5950803"/>
            <a:ext cx="2232422" cy="523220"/>
          </a:xfrm>
          <a:prstGeom prst="rect">
            <a:avLst/>
          </a:prstGeom>
          <a:solidFill>
            <a:schemeClr val="bg1">
              <a:lumMod val="50000"/>
            </a:schemeClr>
          </a:solidFill>
          <a:ln w="25400">
            <a:solidFill>
              <a:schemeClr val="lt1"/>
            </a:solidFill>
          </a:ln>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sz="1400" dirty="0">
                <a:solidFill>
                  <a:srgbClr val="FFFFFF"/>
                </a:solidFill>
                <a:latin typeface="小塚ゴシック Pro R" charset="0"/>
                <a:ea typeface="小塚ゴシック Pro R" charset="0"/>
                <a:cs typeface="小塚ゴシック Pro R" charset="0"/>
                <a:sym typeface="小塚ゴシック Pro R" charset="0"/>
              </a:rPr>
              <a:t>Carlo </a:t>
            </a:r>
            <a:r>
              <a:rPr lang="en-US" sz="1400" dirty="0" err="1">
                <a:solidFill>
                  <a:srgbClr val="FFFFFF"/>
                </a:solidFill>
                <a:latin typeface="小塚ゴシック Pro R" charset="0"/>
                <a:ea typeface="小塚ゴシック Pro R" charset="0"/>
                <a:cs typeface="小塚ゴシック Pro R" charset="0"/>
                <a:sym typeface="小塚ゴシック Pro R" charset="0"/>
              </a:rPr>
              <a:t>Carrà</a:t>
            </a:r>
            <a:r>
              <a:rPr lang="en-US" sz="1400" dirty="0">
                <a:solidFill>
                  <a:srgbClr val="FFFFFF"/>
                </a:solidFill>
                <a:latin typeface="小塚ゴシック Pro R" charset="0"/>
                <a:ea typeface="小塚ゴシック Pro R" charset="0"/>
                <a:cs typeface="小塚ゴシック Pro R" charset="0"/>
                <a:sym typeface="小塚ゴシック Pro R" charset="0"/>
              </a:rPr>
              <a:t> in </a:t>
            </a:r>
            <a:r>
              <a:rPr lang="en-US" sz="1400" dirty="0" err="1">
                <a:solidFill>
                  <a:srgbClr val="FFFFFF"/>
                </a:solidFill>
                <a:latin typeface="小塚ゴシック Pro R" charset="0"/>
                <a:ea typeface="小塚ゴシック Pro R" charset="0"/>
                <a:cs typeface="小塚ゴシック Pro R" charset="0"/>
                <a:sym typeface="小塚ゴシック Pro R" charset="0"/>
              </a:rPr>
              <a:t>divisa</a:t>
            </a:r>
            <a:r>
              <a:rPr lang="en-US" sz="1400" dirty="0">
                <a:solidFill>
                  <a:srgbClr val="FFFFFF"/>
                </a:solidFill>
                <a:latin typeface="小塚ゴシック Pro R" charset="0"/>
                <a:ea typeface="小塚ゴシック Pro R" charset="0"/>
                <a:cs typeface="小塚ゴシック Pro R" charset="0"/>
                <a:sym typeface="小塚ゴシック Pro R" charset="0"/>
              </a:rPr>
              <a:t> da </a:t>
            </a:r>
            <a:r>
              <a:rPr lang="en-US" sz="1400" dirty="0" err="1">
                <a:solidFill>
                  <a:srgbClr val="FFFFFF"/>
                </a:solidFill>
                <a:latin typeface="小塚ゴシック Pro R" charset="0"/>
                <a:ea typeface="小塚ゴシック Pro R" charset="0"/>
                <a:cs typeface="小塚ゴシック Pro R" charset="0"/>
                <a:sym typeface="小塚ゴシック Pro R" charset="0"/>
              </a:rPr>
              <a:t>soldato</a:t>
            </a:r>
            <a:r>
              <a:rPr lang="en-US" sz="1400" dirty="0">
                <a:solidFill>
                  <a:srgbClr val="FFFFFF"/>
                </a:solidFill>
                <a:latin typeface="小塚ゴシック Pro R" charset="0"/>
                <a:ea typeface="小塚ゴシック Pro R" charset="0"/>
                <a:cs typeface="小塚ゴシック Pro R" charset="0"/>
                <a:sym typeface="小塚ゴシック Pro R" charset="0"/>
              </a:rPr>
              <a:t> (1917)</a:t>
            </a:r>
          </a:p>
        </p:txBody>
      </p:sp>
      <p:sp>
        <p:nvSpPr>
          <p:cNvPr id="14" name="CasellaDiTesto 13"/>
          <p:cNvSpPr txBox="1"/>
          <p:nvPr/>
        </p:nvSpPr>
        <p:spPr>
          <a:xfrm>
            <a:off x="7072312" y="2999869"/>
            <a:ext cx="1625203" cy="954107"/>
          </a:xfrm>
          <a:prstGeom prst="rect">
            <a:avLst/>
          </a:prstGeom>
          <a:solidFill>
            <a:schemeClr val="bg1">
              <a:lumMod val="50000"/>
            </a:schemeClr>
          </a:solidFill>
          <a:ln w="25400">
            <a:solidFill>
              <a:schemeClr val="lt1"/>
            </a:solidFill>
          </a:ln>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en-US" sz="1400" dirty="0">
                <a:solidFill>
                  <a:srgbClr val="FFFFFF"/>
                </a:solidFill>
                <a:latin typeface="小塚ゴシック Pro R" charset="0"/>
                <a:ea typeface="小塚ゴシック Pro R" charset="0"/>
                <a:cs typeface="小塚ゴシック Pro R" charset="0"/>
                <a:sym typeface="小塚ゴシック Pro R" charset="0"/>
              </a:rPr>
              <a:t>Giorgio De Chirico: </a:t>
            </a:r>
            <a:r>
              <a:rPr lang="en-US" sz="1400" dirty="0" err="1" smtClean="0">
                <a:solidFill>
                  <a:srgbClr val="FFFFFF"/>
                </a:solidFill>
                <a:latin typeface="小塚ゴシック Pro R" charset="0"/>
                <a:ea typeface="小塚ゴシック Pro R" charset="0"/>
                <a:cs typeface="小塚ゴシック Pro R" charset="0"/>
                <a:sym typeface="小塚ゴシック Pro R" charset="0"/>
              </a:rPr>
              <a:t>Autoritratto</a:t>
            </a:r>
            <a:r>
              <a:rPr lang="en-US" sz="1400" dirty="0" smtClean="0">
                <a:solidFill>
                  <a:srgbClr val="FFFFFF"/>
                </a:solidFill>
                <a:latin typeface="小塚ゴシック Pro R" charset="0"/>
                <a:ea typeface="小塚ゴシック Pro R" charset="0"/>
                <a:cs typeface="小塚ゴシック Pro R" charset="0"/>
                <a:sym typeface="小塚ゴシック Pro R" charset="0"/>
              </a:rPr>
              <a:t> </a:t>
            </a:r>
            <a:r>
              <a:rPr lang="en-US" sz="1400" dirty="0">
                <a:solidFill>
                  <a:srgbClr val="FFFFFF"/>
                </a:solidFill>
                <a:latin typeface="小塚ゴシック Pro R" charset="0"/>
                <a:ea typeface="小塚ゴシック Pro R" charset="0"/>
                <a:cs typeface="小塚ゴシック Pro R" charset="0"/>
                <a:sym typeface="小塚ゴシック Pro R" charset="0"/>
              </a:rPr>
              <a:t>(1917)</a:t>
            </a:r>
          </a:p>
        </p:txBody>
      </p:sp>
    </p:spTree>
    <p:extLst>
      <p:ext uri="{BB962C8B-B14F-4D97-AF65-F5344CB8AC3E}">
        <p14:creationId xmlns:p14="http://schemas.microsoft.com/office/powerpoint/2010/main" val="480317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35308" y="227572"/>
            <a:ext cx="7999259" cy="868362"/>
          </a:xfrm>
        </p:spPr>
        <p:txBody>
          <a:bodyPr/>
          <a:lstStyle/>
          <a:p>
            <a:r>
              <a:rPr lang="it-IT" dirty="0" smtClean="0">
                <a:solidFill>
                  <a:schemeClr val="accent2">
                    <a:lumMod val="50000"/>
                    <a:lumOff val="50000"/>
                  </a:schemeClr>
                </a:solidFill>
              </a:rPr>
              <a:t>E</a:t>
            </a:r>
            <a:r>
              <a:rPr lang="it-IT" dirty="0" smtClean="0"/>
              <a:t>sempi di </a:t>
            </a:r>
            <a:r>
              <a:rPr lang="it-IT" dirty="0" smtClean="0">
                <a:solidFill>
                  <a:srgbClr val="F13535"/>
                </a:solidFill>
              </a:rPr>
              <a:t>A</a:t>
            </a:r>
            <a:r>
              <a:rPr lang="it-IT" dirty="0" smtClean="0"/>
              <a:t>rchitettura fascista</a:t>
            </a:r>
            <a:endParaRPr lang="it-IT" dirty="0"/>
          </a:p>
        </p:txBody>
      </p:sp>
      <p:sp>
        <p:nvSpPr>
          <p:cNvPr id="12" name="CasellaDiTesto 11"/>
          <p:cNvSpPr txBox="1"/>
          <p:nvPr/>
        </p:nvSpPr>
        <p:spPr>
          <a:xfrm>
            <a:off x="6878859" y="2058732"/>
            <a:ext cx="1956857" cy="1077218"/>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600" dirty="0" smtClean="0">
                <a:solidFill>
                  <a:schemeClr val="bg1"/>
                </a:solidFill>
              </a:rPr>
              <a:t>Marcello Piacentini</a:t>
            </a:r>
          </a:p>
          <a:p>
            <a:r>
              <a:rPr lang="it-IT" sz="1600" b="1" i="1" dirty="0" smtClean="0">
                <a:solidFill>
                  <a:schemeClr val="bg1"/>
                </a:solidFill>
              </a:rPr>
              <a:t>Piazza della Vittoria, </a:t>
            </a:r>
            <a:r>
              <a:rPr lang="it-IT" sz="1600" dirty="0" smtClean="0">
                <a:solidFill>
                  <a:schemeClr val="bg1"/>
                </a:solidFill>
              </a:rPr>
              <a:t>Brescia</a:t>
            </a:r>
            <a:r>
              <a:rPr lang="it-IT" sz="1600" b="1" dirty="0" smtClean="0">
                <a:solidFill>
                  <a:schemeClr val="bg1"/>
                </a:solidFill>
              </a:rPr>
              <a:t>,</a:t>
            </a:r>
            <a:r>
              <a:rPr lang="it-IT" sz="1600" b="1" i="1" dirty="0" smtClean="0">
                <a:solidFill>
                  <a:schemeClr val="bg1"/>
                </a:solidFill>
              </a:rPr>
              <a:t> 1932</a:t>
            </a:r>
          </a:p>
          <a:p>
            <a:endParaRPr lang="it-IT" sz="1600" dirty="0" smtClean="0">
              <a:solidFill>
                <a:schemeClr val="bg1"/>
              </a:solidFill>
            </a:endParaRPr>
          </a:p>
        </p:txBody>
      </p:sp>
      <p:sp>
        <p:nvSpPr>
          <p:cNvPr id="11" name="CasellaDiTesto 10"/>
          <p:cNvSpPr txBox="1"/>
          <p:nvPr/>
        </p:nvSpPr>
        <p:spPr>
          <a:xfrm>
            <a:off x="430168" y="4146205"/>
            <a:ext cx="1793706" cy="1031051"/>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500" i="1" dirty="0" smtClean="0">
                <a:solidFill>
                  <a:schemeClr val="bg1"/>
                </a:solidFill>
              </a:rPr>
              <a:t>Piazza Spalato </a:t>
            </a:r>
            <a:r>
              <a:rPr lang="it-IT" sz="1500" dirty="0" smtClean="0">
                <a:solidFill>
                  <a:schemeClr val="bg1"/>
                </a:solidFill>
              </a:rPr>
              <a:t>(oggi: P.za Insurrezione) a Padova</a:t>
            </a:r>
          </a:p>
          <a:p>
            <a:endParaRPr lang="it-IT" sz="1600" dirty="0" smtClean="0">
              <a:solidFill>
                <a:schemeClr val="bg1"/>
              </a:solidFill>
            </a:endParaRPr>
          </a:p>
        </p:txBody>
      </p:sp>
      <p:pic>
        <p:nvPicPr>
          <p:cNvPr id="6" name="Immagine 5" descr="Piazza INsurrezione Padov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169" y="1350094"/>
            <a:ext cx="3424628" cy="2568471"/>
          </a:xfrm>
          <a:prstGeom prst="rect">
            <a:avLst/>
          </a:prstGeom>
        </p:spPr>
      </p:pic>
      <p:pic>
        <p:nvPicPr>
          <p:cNvPr id="9" name="Immagine 8" descr="carbresciapiazzavittori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3322" y="3305228"/>
            <a:ext cx="4702394" cy="3147175"/>
          </a:xfrm>
          <a:prstGeom prst="rect">
            <a:avLst/>
          </a:prstGeom>
        </p:spPr>
      </p:pic>
    </p:spTree>
    <p:extLst>
      <p:ext uri="{BB962C8B-B14F-4D97-AF65-F5344CB8AC3E}">
        <p14:creationId xmlns:p14="http://schemas.microsoft.com/office/powerpoint/2010/main" val="421298589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De Chirico</a:t>
            </a:r>
            <a:endParaRPr lang="it-IT" dirty="0"/>
          </a:p>
        </p:txBody>
      </p:sp>
      <p:sp>
        <p:nvSpPr>
          <p:cNvPr id="3" name="Segnaposto contenuto 2"/>
          <p:cNvSpPr>
            <a:spLocks noGrp="1"/>
          </p:cNvSpPr>
          <p:nvPr>
            <p:ph idx="1"/>
          </p:nvPr>
        </p:nvSpPr>
        <p:spPr>
          <a:xfrm>
            <a:off x="914400" y="1568040"/>
            <a:ext cx="7313613" cy="4056062"/>
          </a:xfrm>
        </p:spPr>
        <p:txBody>
          <a:bodyPr>
            <a:normAutofit/>
          </a:bodyPr>
          <a:lstStyle/>
          <a:p>
            <a:pPr lvl="0"/>
            <a:r>
              <a:rPr lang="it-IT" dirty="0"/>
              <a:t>Sono fondamentali nella sua formazione sia la crescita in Grecia, dove era nato, sia gli studi a Monaco di Baviera</a:t>
            </a:r>
            <a:endParaRPr lang="it-IT" sz="1600" b="1" i="1" dirty="0"/>
          </a:p>
          <a:p>
            <a:pPr lvl="1"/>
            <a:r>
              <a:rPr lang="it-IT" sz="2400" dirty="0"/>
              <a:t>A </a:t>
            </a:r>
            <a:r>
              <a:rPr lang="it-IT" sz="2400" dirty="0" smtClean="0"/>
              <a:t>Monaco, metropoli internazionale, centro dello </a:t>
            </a:r>
            <a:r>
              <a:rPr lang="it-IT" sz="2400" dirty="0" smtClean="0"/>
              <a:t>Jugend</a:t>
            </a:r>
            <a:r>
              <a:rPr lang="it-IT" sz="2400" dirty="0"/>
              <a:t>s</a:t>
            </a:r>
            <a:r>
              <a:rPr lang="it-IT" sz="2400" dirty="0" smtClean="0"/>
              <a:t>til </a:t>
            </a:r>
            <a:r>
              <a:rPr lang="it-IT" sz="2400" dirty="0" smtClean="0"/>
              <a:t>e luogo dove sorgono movimenti e avanguardie artistiche, come </a:t>
            </a:r>
            <a:r>
              <a:rPr lang="it-IT" sz="2400" dirty="0" err="1" smtClean="0"/>
              <a:t>Der</a:t>
            </a:r>
            <a:r>
              <a:rPr lang="it-IT" sz="2400" dirty="0" smtClean="0"/>
              <a:t> </a:t>
            </a:r>
            <a:r>
              <a:rPr lang="it-IT" sz="2400" dirty="0" err="1" smtClean="0"/>
              <a:t>Blaue</a:t>
            </a:r>
            <a:r>
              <a:rPr lang="it-IT" sz="2400" dirty="0" smtClean="0"/>
              <a:t> </a:t>
            </a:r>
            <a:r>
              <a:rPr lang="it-IT" sz="2400" dirty="0" err="1" smtClean="0"/>
              <a:t>Reiter</a:t>
            </a:r>
            <a:r>
              <a:rPr lang="it-IT" sz="2400" dirty="0" smtClean="0"/>
              <a:t> («Il cavaliere azzurro»), </a:t>
            </a:r>
            <a:r>
              <a:rPr lang="it-IT" sz="2400" dirty="0"/>
              <a:t>avviene l'incontro con le opere di </a:t>
            </a:r>
            <a:r>
              <a:rPr lang="it-IT" sz="2400" dirty="0" err="1"/>
              <a:t>Böcklin</a:t>
            </a:r>
            <a:r>
              <a:rPr lang="it-IT" sz="2400" dirty="0"/>
              <a:t> e </a:t>
            </a:r>
            <a:r>
              <a:rPr lang="it-IT" sz="2400" dirty="0" smtClean="0"/>
              <a:t>Klinger</a:t>
            </a:r>
            <a:endParaRPr lang="it-IT" sz="1600" b="1" i="1"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21</a:t>
            </a:fld>
            <a:endParaRPr lang="it-IT"/>
          </a:p>
        </p:txBody>
      </p:sp>
    </p:spTree>
    <p:extLst>
      <p:ext uri="{BB962C8B-B14F-4D97-AF65-F5344CB8AC3E}">
        <p14:creationId xmlns:p14="http://schemas.microsoft.com/office/powerpoint/2010/main" val="417564939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Gli artisti tedeschi che più hanno influenzato De Chirico</a:t>
            </a:r>
            <a:endParaRPr lang="it-IT" dirty="0"/>
          </a:p>
        </p:txBody>
      </p:sp>
      <p:sp>
        <p:nvSpPr>
          <p:cNvPr id="3" name="Segnaposto contenuto 2"/>
          <p:cNvSpPr>
            <a:spLocks noGrp="1"/>
          </p:cNvSpPr>
          <p:nvPr>
            <p:ph idx="1"/>
          </p:nvPr>
        </p:nvSpPr>
        <p:spPr>
          <a:xfrm>
            <a:off x="5124873" y="1735059"/>
            <a:ext cx="3743386" cy="2599013"/>
          </a:xfrm>
        </p:spPr>
        <p:txBody>
          <a:bodyPr>
            <a:normAutofit fontScale="85000" lnSpcReduction="10000"/>
          </a:bodyPr>
          <a:lstStyle/>
          <a:p>
            <a:pPr marL="0" lvl="1" indent="0">
              <a:buNone/>
            </a:pPr>
            <a:r>
              <a:rPr lang="it-IT" sz="2400" b="1" dirty="0" smtClean="0"/>
              <a:t>Arnold </a:t>
            </a:r>
            <a:r>
              <a:rPr lang="it-IT" sz="2400" b="1" dirty="0" err="1" smtClean="0"/>
              <a:t>Böcklin</a:t>
            </a:r>
            <a:r>
              <a:rPr lang="it-IT" sz="2400" dirty="0" smtClean="0"/>
              <a:t>, artista svizzero, </a:t>
            </a:r>
            <a:r>
              <a:rPr lang="it-IT" sz="2400" dirty="0" smtClean="0"/>
              <a:t>a lungo vissuto </a:t>
            </a:r>
            <a:r>
              <a:rPr lang="it-IT" sz="2400" dirty="0" smtClean="0"/>
              <a:t>a lungo in </a:t>
            </a:r>
            <a:r>
              <a:rPr lang="it-IT" sz="2400" dirty="0" smtClean="0"/>
              <a:t>Italia (dove </a:t>
            </a:r>
            <a:r>
              <a:rPr lang="it-IT" sz="2400" dirty="0" smtClean="0"/>
              <a:t>si sposa e mette su </a:t>
            </a:r>
            <a:r>
              <a:rPr lang="it-IT" sz="2400" dirty="0" smtClean="0"/>
              <a:t>famiglia), ha per l’antica Grecia un amore viscerale</a:t>
            </a:r>
            <a:r>
              <a:rPr lang="it-IT" sz="2400" dirty="0" smtClean="0"/>
              <a:t>, </a:t>
            </a:r>
            <a:r>
              <a:rPr lang="it-IT" sz="2400" dirty="0" smtClean="0"/>
              <a:t>tuttavia lontanissimo </a:t>
            </a:r>
            <a:r>
              <a:rPr lang="it-IT" sz="2400" dirty="0" smtClean="0"/>
              <a:t>da ogni tentazione neoclassica. Fisicità, inquietudine ed erotismo dionisiaco sono la cifra della sua riscoperta “ctonia” dell’antico.</a:t>
            </a:r>
          </a:p>
        </p:txBody>
      </p:sp>
      <p:sp>
        <p:nvSpPr>
          <p:cNvPr id="4" name="Segnaposto numero diapositiva 3"/>
          <p:cNvSpPr>
            <a:spLocks noGrp="1"/>
          </p:cNvSpPr>
          <p:nvPr>
            <p:ph type="sldNum" sz="quarter" idx="12"/>
          </p:nvPr>
        </p:nvSpPr>
        <p:spPr/>
        <p:txBody>
          <a:bodyPr/>
          <a:lstStyle/>
          <a:p>
            <a:fld id="{4B58AA38-10A3-7743-AEDA-996861786C76}" type="slidenum">
              <a:rPr lang="it-IT" smtClean="0"/>
              <a:t>22</a:t>
            </a:fld>
            <a:endParaRPr lang="it-IT"/>
          </a:p>
        </p:txBody>
      </p:sp>
      <p:pic>
        <p:nvPicPr>
          <p:cNvPr id="5" name="Immagine 4" descr="Battaglia di centaur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796" y="1735059"/>
            <a:ext cx="3981142" cy="2184963"/>
          </a:xfrm>
          <a:prstGeom prst="rect">
            <a:avLst/>
          </a:prstGeom>
        </p:spPr>
      </p:pic>
      <p:pic>
        <p:nvPicPr>
          <p:cNvPr id="7" name="Immagine 6" descr="1280px-Arnold_Boecklin_-_Island_of_the_Dead,_Third_Versi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5040" y="4334072"/>
            <a:ext cx="4588960" cy="2523928"/>
          </a:xfrm>
          <a:prstGeom prst="rect">
            <a:avLst/>
          </a:prstGeom>
        </p:spPr>
      </p:pic>
      <p:pic>
        <p:nvPicPr>
          <p:cNvPr id="8" name="Immagine 7" descr="Sirena.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4334072"/>
            <a:ext cx="3364932" cy="2523927"/>
          </a:xfrm>
          <a:prstGeom prst="rect">
            <a:avLst/>
          </a:prstGeom>
        </p:spPr>
      </p:pic>
      <p:sp>
        <p:nvSpPr>
          <p:cNvPr id="6" name="CasellaDiTesto 5"/>
          <p:cNvSpPr txBox="1"/>
          <p:nvPr/>
        </p:nvSpPr>
        <p:spPr>
          <a:xfrm>
            <a:off x="2629282" y="3920022"/>
            <a:ext cx="2495591" cy="808637"/>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500" dirty="0" err="1" smtClean="0">
                <a:solidFill>
                  <a:schemeClr val="bg1"/>
                </a:solidFill>
              </a:rPr>
              <a:t>Böcklin</a:t>
            </a:r>
            <a:r>
              <a:rPr lang="it-IT" sz="1500" i="1" dirty="0" smtClean="0">
                <a:solidFill>
                  <a:schemeClr val="bg1"/>
                </a:solidFill>
              </a:rPr>
              <a:t>, Battaglia di centauri, L’isola dei morti (terza versione),</a:t>
            </a:r>
          </a:p>
          <a:p>
            <a:r>
              <a:rPr lang="it-IT" sz="1500" i="1" dirty="0" smtClean="0">
                <a:solidFill>
                  <a:schemeClr val="bg1"/>
                </a:solidFill>
              </a:rPr>
              <a:t>Bonaccia (1887)</a:t>
            </a:r>
            <a:endParaRPr lang="it-IT" sz="1600" dirty="0" smtClean="0">
              <a:solidFill>
                <a:schemeClr val="bg1"/>
              </a:solidFill>
            </a:endParaRPr>
          </a:p>
        </p:txBody>
      </p:sp>
    </p:spTree>
    <p:extLst>
      <p:ext uri="{BB962C8B-B14F-4D97-AF65-F5344CB8AC3E}">
        <p14:creationId xmlns:p14="http://schemas.microsoft.com/office/powerpoint/2010/main" val="35155118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Gli artisti tedeschi che più hanno influenzato De Chirico</a:t>
            </a:r>
            <a:endParaRPr lang="it-IT" dirty="0"/>
          </a:p>
        </p:txBody>
      </p:sp>
      <p:sp>
        <p:nvSpPr>
          <p:cNvPr id="3" name="Segnaposto contenuto 2"/>
          <p:cNvSpPr>
            <a:spLocks noGrp="1"/>
          </p:cNvSpPr>
          <p:nvPr>
            <p:ph idx="1"/>
          </p:nvPr>
        </p:nvSpPr>
        <p:spPr>
          <a:xfrm>
            <a:off x="4734938" y="1735058"/>
            <a:ext cx="4133322" cy="4592887"/>
          </a:xfrm>
        </p:spPr>
        <p:txBody>
          <a:bodyPr>
            <a:normAutofit fontScale="77500" lnSpcReduction="20000"/>
          </a:bodyPr>
          <a:lstStyle/>
          <a:p>
            <a:pPr marL="457200" lvl="1"/>
            <a:r>
              <a:rPr lang="it-IT" sz="2400" b="1" dirty="0" err="1" smtClean="0"/>
              <a:t>Max</a:t>
            </a:r>
            <a:r>
              <a:rPr lang="it-IT" sz="2400" b="1" dirty="0" smtClean="0"/>
              <a:t> Klinger</a:t>
            </a:r>
            <a:r>
              <a:rPr lang="it-IT" sz="2400" dirty="0" smtClean="0"/>
              <a:t>, scultore, pittore e incisore di Lipsia, influenzato dall’ideale di “</a:t>
            </a:r>
            <a:r>
              <a:rPr lang="it-IT" sz="2400" b="1" dirty="0" err="1" smtClean="0"/>
              <a:t>Gesamtkunstwerk</a:t>
            </a:r>
            <a:r>
              <a:rPr lang="it-IT" sz="2400" dirty="0" smtClean="0"/>
              <a:t>” (opera d’arte totale) wagneriano, si inoltra nella dimensione inconscia e onirica dell’esistenza umana, dove realtà e fantasia si rincorrono ambiguamente. </a:t>
            </a:r>
            <a:endParaRPr lang="it-IT" sz="2400" dirty="0" smtClean="0"/>
          </a:p>
          <a:p>
            <a:pPr marL="457200" lvl="1"/>
            <a:r>
              <a:rPr lang="it-IT" sz="2400" dirty="0" smtClean="0"/>
              <a:t>Teorico </a:t>
            </a:r>
            <a:r>
              <a:rPr lang="it-IT" sz="2400" dirty="0" smtClean="0"/>
              <a:t>di un’arte fondata sulla precisione del disegno, che definisce “arte dello stilo” (“</a:t>
            </a:r>
            <a:r>
              <a:rPr lang="it-IT" sz="2400" dirty="0" err="1" smtClean="0"/>
              <a:t>Stiffelkunst</a:t>
            </a:r>
            <a:r>
              <a:rPr lang="it-IT" sz="2400" dirty="0" smtClean="0"/>
              <a:t>”), è convinto della necessità dei simboli e dell’impulso interiore. </a:t>
            </a:r>
            <a:endParaRPr lang="it-IT" sz="2400" dirty="0" smtClean="0"/>
          </a:p>
          <a:p>
            <a:pPr marL="457200" lvl="1"/>
            <a:r>
              <a:rPr lang="it-IT" sz="2400" dirty="0" smtClean="0"/>
              <a:t>Crede </a:t>
            </a:r>
            <a:r>
              <a:rPr lang="it-IT" sz="2400" dirty="0" smtClean="0"/>
              <a:t>fermamente nella forza grandiosa e potente dell’arte, sulla scorta di </a:t>
            </a:r>
            <a:r>
              <a:rPr lang="it-IT" sz="2400" dirty="0" smtClean="0"/>
              <a:t>Schopenhauer </a:t>
            </a:r>
            <a:r>
              <a:rPr lang="it-IT" sz="2400" dirty="0" smtClean="0"/>
              <a:t>e Nietzsche, dei quali è accanito lettore.</a:t>
            </a:r>
          </a:p>
        </p:txBody>
      </p:sp>
      <p:sp>
        <p:nvSpPr>
          <p:cNvPr id="4" name="Segnaposto numero diapositiva 3"/>
          <p:cNvSpPr>
            <a:spLocks noGrp="1"/>
          </p:cNvSpPr>
          <p:nvPr>
            <p:ph type="sldNum" sz="quarter" idx="12"/>
          </p:nvPr>
        </p:nvSpPr>
        <p:spPr/>
        <p:txBody>
          <a:bodyPr/>
          <a:lstStyle/>
          <a:p>
            <a:fld id="{4B58AA38-10A3-7743-AEDA-996861786C76}" type="slidenum">
              <a:rPr lang="it-IT" smtClean="0"/>
              <a:t>23</a:t>
            </a:fld>
            <a:endParaRPr lang="it-IT"/>
          </a:p>
        </p:txBody>
      </p:sp>
      <p:pic>
        <p:nvPicPr>
          <p:cNvPr id="10" name="Immagine 9" descr="ccf19072010_0000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026" y="1735059"/>
            <a:ext cx="3609693" cy="4757710"/>
          </a:xfrm>
          <a:prstGeom prst="rect">
            <a:avLst/>
          </a:prstGeom>
        </p:spPr>
      </p:pic>
      <p:sp>
        <p:nvSpPr>
          <p:cNvPr id="6" name="CasellaDiTesto 5"/>
          <p:cNvSpPr txBox="1"/>
          <p:nvPr/>
        </p:nvSpPr>
        <p:spPr>
          <a:xfrm>
            <a:off x="3487142" y="6294525"/>
            <a:ext cx="2495591" cy="553998"/>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500" dirty="0" err="1" smtClean="0">
                <a:solidFill>
                  <a:schemeClr val="bg1"/>
                </a:solidFill>
              </a:rPr>
              <a:t>Max</a:t>
            </a:r>
            <a:r>
              <a:rPr lang="it-IT" sz="1500" dirty="0" smtClean="0">
                <a:solidFill>
                  <a:schemeClr val="bg1"/>
                </a:solidFill>
              </a:rPr>
              <a:t> Klinger</a:t>
            </a:r>
            <a:r>
              <a:rPr lang="it-IT" sz="1500" i="1" dirty="0" smtClean="0">
                <a:solidFill>
                  <a:schemeClr val="bg1"/>
                </a:solidFill>
              </a:rPr>
              <a:t>, Un guanto, Opus IV, foglio 2, (1881)</a:t>
            </a:r>
            <a:endParaRPr lang="it-IT" sz="1600" dirty="0" smtClean="0">
              <a:solidFill>
                <a:schemeClr val="bg1"/>
              </a:solidFill>
            </a:endParaRPr>
          </a:p>
        </p:txBody>
      </p:sp>
    </p:spTree>
    <p:extLst>
      <p:ext uri="{BB962C8B-B14F-4D97-AF65-F5344CB8AC3E}">
        <p14:creationId xmlns:p14="http://schemas.microsoft.com/office/powerpoint/2010/main" val="215442544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4B58AA38-10A3-7743-AEDA-996861786C76}" type="slidenum">
              <a:rPr lang="it-IT" smtClean="0"/>
              <a:t>24</a:t>
            </a:fld>
            <a:endParaRPr lang="it-IT"/>
          </a:p>
        </p:txBody>
      </p:sp>
      <p:pic>
        <p:nvPicPr>
          <p:cNvPr id="5" name="Immagine 4" descr="1878_Klinger_Handschuh_08_Ruhe_anagori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032102"/>
          </a:xfrm>
          <a:prstGeom prst="rect">
            <a:avLst/>
          </a:prstGeom>
        </p:spPr>
      </p:pic>
      <p:sp>
        <p:nvSpPr>
          <p:cNvPr id="6" name="CasellaDiTesto 5"/>
          <p:cNvSpPr txBox="1"/>
          <p:nvPr/>
        </p:nvSpPr>
        <p:spPr>
          <a:xfrm>
            <a:off x="3487142" y="5615473"/>
            <a:ext cx="2495591" cy="784830"/>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500" dirty="0" err="1" smtClean="0">
                <a:solidFill>
                  <a:schemeClr val="bg1"/>
                </a:solidFill>
              </a:rPr>
              <a:t>Max</a:t>
            </a:r>
            <a:r>
              <a:rPr lang="it-IT" sz="1500" dirty="0" smtClean="0">
                <a:solidFill>
                  <a:schemeClr val="bg1"/>
                </a:solidFill>
              </a:rPr>
              <a:t> Klinger</a:t>
            </a:r>
            <a:r>
              <a:rPr lang="it-IT" sz="1500" i="1" dirty="0" smtClean="0">
                <a:solidFill>
                  <a:schemeClr val="bg1"/>
                </a:solidFill>
              </a:rPr>
              <a:t>, Paure, </a:t>
            </a:r>
            <a:r>
              <a:rPr lang="it-IT" sz="1500" dirty="0" smtClean="0">
                <a:solidFill>
                  <a:schemeClr val="bg1"/>
                </a:solidFill>
              </a:rPr>
              <a:t>della serie </a:t>
            </a:r>
            <a:r>
              <a:rPr lang="it-IT" sz="1500" i="1" dirty="0" smtClean="0">
                <a:solidFill>
                  <a:schemeClr val="bg1"/>
                </a:solidFill>
              </a:rPr>
              <a:t>Un guanto, Opus VI, foglio 7, (1881)</a:t>
            </a:r>
            <a:endParaRPr lang="it-IT" sz="1600" dirty="0" smtClean="0">
              <a:solidFill>
                <a:schemeClr val="bg1"/>
              </a:solidFill>
            </a:endParaRPr>
          </a:p>
        </p:txBody>
      </p:sp>
    </p:spTree>
    <p:extLst>
      <p:ext uri="{BB962C8B-B14F-4D97-AF65-F5344CB8AC3E}">
        <p14:creationId xmlns:p14="http://schemas.microsoft.com/office/powerpoint/2010/main" val="154131764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4B58AA38-10A3-7743-AEDA-996861786C76}" type="slidenum">
              <a:rPr lang="it-IT" smtClean="0"/>
              <a:t>25</a:t>
            </a:fld>
            <a:endParaRPr lang="it-IT"/>
          </a:p>
        </p:txBody>
      </p:sp>
      <p:sp>
        <p:nvSpPr>
          <p:cNvPr id="6" name="CasellaDiTesto 5"/>
          <p:cNvSpPr txBox="1"/>
          <p:nvPr/>
        </p:nvSpPr>
        <p:spPr>
          <a:xfrm>
            <a:off x="3487142" y="5615473"/>
            <a:ext cx="2495591" cy="784830"/>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500" dirty="0" err="1" smtClean="0">
                <a:solidFill>
                  <a:schemeClr val="bg1"/>
                </a:solidFill>
              </a:rPr>
              <a:t>Max</a:t>
            </a:r>
            <a:r>
              <a:rPr lang="it-IT" sz="1500" dirty="0" smtClean="0">
                <a:solidFill>
                  <a:schemeClr val="bg1"/>
                </a:solidFill>
              </a:rPr>
              <a:t> Klinger</a:t>
            </a:r>
            <a:r>
              <a:rPr lang="it-IT" sz="1500" i="1" dirty="0" smtClean="0">
                <a:solidFill>
                  <a:schemeClr val="bg1"/>
                </a:solidFill>
              </a:rPr>
              <a:t>, Rapimento, </a:t>
            </a:r>
            <a:r>
              <a:rPr lang="it-IT" sz="1500" dirty="0" smtClean="0">
                <a:solidFill>
                  <a:schemeClr val="bg1"/>
                </a:solidFill>
              </a:rPr>
              <a:t>della serie </a:t>
            </a:r>
            <a:r>
              <a:rPr lang="it-IT" sz="1500" i="1" dirty="0" smtClean="0">
                <a:solidFill>
                  <a:schemeClr val="bg1"/>
                </a:solidFill>
              </a:rPr>
              <a:t>Un guanto, Opus VI, foglio 9, (1881)</a:t>
            </a:r>
            <a:endParaRPr lang="it-IT" sz="1600" dirty="0" smtClean="0">
              <a:solidFill>
                <a:schemeClr val="bg1"/>
              </a:solidFill>
            </a:endParaRPr>
          </a:p>
        </p:txBody>
      </p:sp>
      <p:pic>
        <p:nvPicPr>
          <p:cNvPr id="2" name="Immagine 1" descr="ccf19072010_0000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31620"/>
            <a:ext cx="9144000" cy="3720563"/>
          </a:xfrm>
          <a:prstGeom prst="rect">
            <a:avLst/>
          </a:prstGeom>
        </p:spPr>
      </p:pic>
    </p:spTree>
    <p:extLst>
      <p:ext uri="{BB962C8B-B14F-4D97-AF65-F5344CB8AC3E}">
        <p14:creationId xmlns:p14="http://schemas.microsoft.com/office/powerpoint/2010/main" val="358946083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4B58AA38-10A3-7743-AEDA-996861786C76}" type="slidenum">
              <a:rPr lang="it-IT" smtClean="0"/>
              <a:t>26</a:t>
            </a:fld>
            <a:endParaRPr lang="it-IT"/>
          </a:p>
        </p:txBody>
      </p:sp>
      <p:sp>
        <p:nvSpPr>
          <p:cNvPr id="6" name="CasellaDiTesto 5"/>
          <p:cNvSpPr txBox="1"/>
          <p:nvPr/>
        </p:nvSpPr>
        <p:spPr>
          <a:xfrm>
            <a:off x="3487142" y="5935530"/>
            <a:ext cx="2495591" cy="784830"/>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sz="1500" dirty="0" smtClean="0">
                <a:solidFill>
                  <a:schemeClr val="bg1"/>
                </a:solidFill>
              </a:rPr>
              <a:t>Giorgio De Chirico, </a:t>
            </a:r>
          </a:p>
          <a:p>
            <a:r>
              <a:rPr lang="it-IT" sz="1500" i="1" dirty="0" smtClean="0">
                <a:solidFill>
                  <a:schemeClr val="bg1"/>
                </a:solidFill>
              </a:rPr>
              <a:t>Canto d’amore</a:t>
            </a:r>
            <a:r>
              <a:rPr lang="it-IT" sz="1500" dirty="0" smtClean="0">
                <a:solidFill>
                  <a:schemeClr val="bg1"/>
                </a:solidFill>
              </a:rPr>
              <a:t>, 1914, </a:t>
            </a:r>
          </a:p>
          <a:p>
            <a:r>
              <a:rPr lang="it-IT" sz="1500" dirty="0" smtClean="0">
                <a:solidFill>
                  <a:schemeClr val="bg1"/>
                </a:solidFill>
              </a:rPr>
              <a:t>M.O.M.A., New York</a:t>
            </a:r>
            <a:endParaRPr lang="it-IT" sz="1600" dirty="0" smtClean="0">
              <a:solidFill>
                <a:schemeClr val="bg1"/>
              </a:solidFill>
            </a:endParaRPr>
          </a:p>
        </p:txBody>
      </p:sp>
      <p:pic>
        <p:nvPicPr>
          <p:cNvPr id="3" name="Immagine 2" descr="cantodamor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851" y="402042"/>
            <a:ext cx="4070584" cy="5045369"/>
          </a:xfrm>
          <a:prstGeom prst="rect">
            <a:avLst/>
          </a:prstGeom>
        </p:spPr>
      </p:pic>
      <p:sp>
        <p:nvSpPr>
          <p:cNvPr id="8" name="Segnaposto contenuto 2"/>
          <p:cNvSpPr>
            <a:spLocks noGrp="1"/>
          </p:cNvSpPr>
          <p:nvPr>
            <p:ph idx="1"/>
          </p:nvPr>
        </p:nvSpPr>
        <p:spPr>
          <a:xfrm>
            <a:off x="4634669" y="402041"/>
            <a:ext cx="4133322" cy="5446405"/>
          </a:xfrm>
        </p:spPr>
        <p:txBody>
          <a:bodyPr>
            <a:normAutofit fontScale="62500" lnSpcReduction="20000"/>
          </a:bodyPr>
          <a:lstStyle/>
          <a:p>
            <a:pPr marL="457200" lvl="1"/>
            <a:r>
              <a:rPr lang="it-IT" sz="2400" b="1" dirty="0" smtClean="0"/>
              <a:t>Canto d’amore </a:t>
            </a:r>
            <a:r>
              <a:rPr lang="it-IT" sz="2400" dirty="0" smtClean="0"/>
              <a:t>è indubbiamente un omaggio a Klinger e alla sua sottile e ironica poesia. </a:t>
            </a:r>
          </a:p>
          <a:p>
            <a:pPr marL="457200" lvl="1"/>
            <a:r>
              <a:rPr lang="it-IT" sz="2400" dirty="0" smtClean="0"/>
              <a:t>Il guanto, emblema di femminilità e, </a:t>
            </a:r>
            <a:r>
              <a:rPr lang="it-IT" sz="2400" dirty="0" smtClean="0"/>
              <a:t>come nel </a:t>
            </a:r>
            <a:r>
              <a:rPr lang="it-IT" sz="2400" dirty="0" smtClean="0"/>
              <a:t>ricordo di Klinger, di un amore infelice, ora è fissato a un chiodo, su una parete </a:t>
            </a:r>
            <a:r>
              <a:rPr lang="it-IT" sz="2400" dirty="0" smtClean="0"/>
              <a:t>compatta. </a:t>
            </a:r>
            <a:r>
              <a:rPr lang="it-IT" sz="2400" dirty="0" smtClean="0"/>
              <a:t>De Chirico gioca qui con l’estraneazione degli oggetti e con il fuori scala. Il guanto è alto quanto il portico.</a:t>
            </a:r>
          </a:p>
          <a:p>
            <a:pPr marL="457200" lvl="1"/>
            <a:r>
              <a:rPr lang="it-IT" sz="2400" dirty="0" smtClean="0"/>
              <a:t>La testa riprende una copia in gesso dell’Apollo del Belvedere e ha sotto di sé una strana palla verde, che è anche simbolo di Dioniso.</a:t>
            </a:r>
          </a:p>
          <a:p>
            <a:pPr marL="457200" lvl="1"/>
            <a:r>
              <a:rPr lang="it-IT" sz="2400" dirty="0" smtClean="0"/>
              <a:t>“Apollineo” e “Dionisiaco” sono dunque richiamati, sia come </a:t>
            </a:r>
            <a:r>
              <a:rPr lang="it-IT" sz="2400" dirty="0" smtClean="0"/>
              <a:t>polarità nicciane dello spirito greco </a:t>
            </a:r>
            <a:r>
              <a:rPr lang="it-IT" sz="2400" dirty="0" smtClean="0"/>
              <a:t>sia come termini contrapposti del “canto d’amore”.</a:t>
            </a:r>
          </a:p>
          <a:p>
            <a:pPr marL="457200" lvl="1"/>
            <a:r>
              <a:rPr lang="it-IT" sz="2400" dirty="0" smtClean="0"/>
              <a:t>Esso, però, ha perso la passionalità fantastica e senza freni dell’arte di </a:t>
            </a:r>
            <a:r>
              <a:rPr lang="it-IT" sz="2400" dirty="0" err="1" smtClean="0"/>
              <a:t>Böcklin</a:t>
            </a:r>
            <a:r>
              <a:rPr lang="it-IT" sz="2400" dirty="0" smtClean="0"/>
              <a:t> e Klinger e si ricompone in una fissità raggelante. </a:t>
            </a:r>
          </a:p>
          <a:p>
            <a:pPr marL="457200" lvl="1"/>
            <a:r>
              <a:rPr lang="it-IT" sz="2400" dirty="0" smtClean="0"/>
              <a:t>Il titolo allude a un’omonima poesia di Apollinaire, ma il dipinto non ne recepisce il potente vitalismo, né l’atmosfera di violento, seppur metaforico, erotismo. Su tutto domina, al contrario, una malinconica atmosfera di fine vita, un disarmo delle passioni.</a:t>
            </a:r>
          </a:p>
        </p:txBody>
      </p:sp>
    </p:spTree>
    <p:extLst>
      <p:ext uri="{BB962C8B-B14F-4D97-AF65-F5344CB8AC3E}">
        <p14:creationId xmlns:p14="http://schemas.microsoft.com/office/powerpoint/2010/main" val="343458828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914400" y="412176"/>
            <a:ext cx="7313613" cy="5915769"/>
          </a:xfrm>
        </p:spPr>
        <p:txBody>
          <a:bodyPr numCol="2">
            <a:normAutofit fontScale="25000" lnSpcReduction="20000"/>
          </a:bodyPr>
          <a:lstStyle/>
          <a:p>
            <a:pPr marL="0" indent="0">
              <a:buNone/>
            </a:pPr>
            <a:r>
              <a:rPr lang="it-IT" sz="5600" b="1" dirty="0"/>
              <a:t>Il canto d'amore</a:t>
            </a:r>
          </a:p>
          <a:p>
            <a:pPr marL="0" indent="0">
              <a:lnSpc>
                <a:spcPct val="130000"/>
              </a:lnSpc>
              <a:buNone/>
            </a:pPr>
            <a:endParaRPr lang="it-IT" sz="5600" dirty="0" smtClean="0"/>
          </a:p>
          <a:p>
            <a:pPr marL="0" indent="0">
              <a:lnSpc>
                <a:spcPct val="130000"/>
              </a:lnSpc>
              <a:buNone/>
            </a:pPr>
            <a:r>
              <a:rPr lang="it-IT" sz="5600" dirty="0" smtClean="0"/>
              <a:t>Ecco </a:t>
            </a:r>
            <a:r>
              <a:rPr lang="it-IT" sz="5600" dirty="0"/>
              <a:t>di cos'è fatto il canto sinfonico dell'amore C'è in esso il canto dell'amore di una volta Il brusio dei baci storditi degli amanti illustri Gli strilli d'amore delle mortali violate dagli </a:t>
            </a:r>
            <a:r>
              <a:rPr lang="it-IT" sz="5600" dirty="0" smtClean="0"/>
              <a:t>dei </a:t>
            </a:r>
            <a:r>
              <a:rPr lang="it-IT" sz="5600" dirty="0"/>
              <a:t>Le virilità dei mitici eroi drizzate come pezzi antiaerei L'urlo prezioso di Giasone</a:t>
            </a:r>
            <a:r>
              <a:rPr lang="it-IT" sz="5600" dirty="0" smtClean="0"/>
              <a:t> il canto </a:t>
            </a:r>
            <a:r>
              <a:rPr lang="it-IT" sz="5600" dirty="0"/>
              <a:t>mortale del cigno E l'inno vittorioso che i primi raggi del sole hanno</a:t>
            </a:r>
            <a:r>
              <a:rPr lang="it-IT" sz="5600" dirty="0" smtClean="0"/>
              <a:t> fatto </a:t>
            </a:r>
            <a:r>
              <a:rPr lang="it-IT" sz="5600" dirty="0"/>
              <a:t>cantare a </a:t>
            </a:r>
            <a:r>
              <a:rPr lang="it-IT" sz="5600" dirty="0" err="1"/>
              <a:t>Memnone</a:t>
            </a:r>
            <a:r>
              <a:rPr lang="it-IT" sz="5600" dirty="0"/>
              <a:t> l'immobile C'è il grido delle </a:t>
            </a:r>
            <a:r>
              <a:rPr lang="it-IT" sz="5600" dirty="0" smtClean="0"/>
              <a:t>Sabine </a:t>
            </a:r>
            <a:r>
              <a:rPr lang="it-IT" sz="5600" dirty="0"/>
              <a:t>al momento del ratto E anche vi sono i gridi d'amore dei felini nella giungla Il rumore sordo della linfa che sale nelle piante tropicali Il tuono delle artiglierie che attuano il terribile amore dei popoli Le ondate del mare dove nasce la vita e la bellezza  C'è il canto di tutto l'amore del mondo</a:t>
            </a:r>
          </a:p>
          <a:p>
            <a:pPr marL="0" indent="0">
              <a:lnSpc>
                <a:spcPct val="130000"/>
              </a:lnSpc>
              <a:buNone/>
            </a:pPr>
            <a:r>
              <a:rPr lang="it-IT" sz="5600" b="1" dirty="0" smtClean="0"/>
              <a:t>Le</a:t>
            </a:r>
            <a:r>
              <a:rPr lang="it-IT" sz="5600" b="1" dirty="0"/>
              <a:t>  </a:t>
            </a:r>
            <a:r>
              <a:rPr lang="it-IT" sz="5600" b="1" dirty="0" err="1"/>
              <a:t>chant</a:t>
            </a:r>
            <a:r>
              <a:rPr lang="it-IT" sz="5600" b="1" dirty="0"/>
              <a:t> d'</a:t>
            </a:r>
            <a:r>
              <a:rPr lang="it-IT" sz="5600" b="1" dirty="0" err="1"/>
              <a:t>amour</a:t>
            </a:r>
            <a:r>
              <a:rPr lang="it-IT" sz="5600" dirty="0" smtClean="0"/>
              <a:t> </a:t>
            </a:r>
          </a:p>
          <a:p>
            <a:pPr marL="0" indent="0">
              <a:lnSpc>
                <a:spcPct val="130000"/>
              </a:lnSpc>
              <a:buNone/>
            </a:pPr>
            <a:r>
              <a:rPr lang="it-IT" sz="5600" dirty="0" err="1" smtClean="0"/>
              <a:t>Voici</a:t>
            </a:r>
            <a:r>
              <a:rPr lang="it-IT" sz="5600" dirty="0" smtClean="0"/>
              <a:t> </a:t>
            </a:r>
            <a:r>
              <a:rPr lang="it-IT" sz="5600" dirty="0"/>
              <a:t>de </a:t>
            </a:r>
            <a:r>
              <a:rPr lang="it-IT" sz="5600" dirty="0" err="1"/>
              <a:t>quoi</a:t>
            </a:r>
            <a:r>
              <a:rPr lang="it-IT" sz="5600" dirty="0"/>
              <a:t> est </a:t>
            </a:r>
            <a:r>
              <a:rPr lang="it-IT" sz="5600" dirty="0" err="1"/>
              <a:t>fait</a:t>
            </a:r>
            <a:r>
              <a:rPr lang="it-IT" sz="5600" dirty="0"/>
              <a:t> le </a:t>
            </a:r>
            <a:r>
              <a:rPr lang="it-IT" sz="5600" dirty="0" err="1"/>
              <a:t>chant</a:t>
            </a:r>
            <a:r>
              <a:rPr lang="it-IT" sz="5600" dirty="0"/>
              <a:t> </a:t>
            </a:r>
            <a:r>
              <a:rPr lang="it-IT" sz="5600" dirty="0" err="1"/>
              <a:t>symphonique</a:t>
            </a:r>
            <a:r>
              <a:rPr lang="it-IT" sz="5600" dirty="0"/>
              <a:t> de l'</a:t>
            </a:r>
            <a:r>
              <a:rPr lang="it-IT" sz="5600" dirty="0" err="1"/>
              <a:t>amour</a:t>
            </a:r>
            <a:r>
              <a:rPr lang="it-IT" sz="5600" dirty="0"/>
              <a:t> Il y </a:t>
            </a:r>
            <a:r>
              <a:rPr lang="it-IT" sz="5600" dirty="0" err="1"/>
              <a:t>a'</a:t>
            </a:r>
            <a:r>
              <a:rPr lang="it-IT" sz="5600" dirty="0"/>
              <a:t> le </a:t>
            </a:r>
            <a:r>
              <a:rPr lang="it-IT" sz="5600" dirty="0" err="1"/>
              <a:t>chant</a:t>
            </a:r>
            <a:r>
              <a:rPr lang="it-IT" sz="5600" dirty="0"/>
              <a:t> de l'</a:t>
            </a:r>
            <a:r>
              <a:rPr lang="it-IT" sz="5600" dirty="0" err="1"/>
              <a:t>amour</a:t>
            </a:r>
            <a:r>
              <a:rPr lang="it-IT" sz="5600" dirty="0"/>
              <a:t> </a:t>
            </a:r>
            <a:r>
              <a:rPr lang="it-IT" sz="5600" dirty="0" err="1"/>
              <a:t>dejadis</a:t>
            </a:r>
            <a:r>
              <a:rPr lang="it-IT" sz="5600" dirty="0"/>
              <a:t> Le </a:t>
            </a:r>
            <a:r>
              <a:rPr lang="it-IT" sz="5600" dirty="0" err="1"/>
              <a:t>bruit</a:t>
            </a:r>
            <a:r>
              <a:rPr lang="it-IT" sz="5600" dirty="0"/>
              <a:t> </a:t>
            </a:r>
            <a:r>
              <a:rPr lang="it-IT" sz="5600" dirty="0" err="1"/>
              <a:t>des</a:t>
            </a:r>
            <a:r>
              <a:rPr lang="it-IT" sz="5600" dirty="0"/>
              <a:t> </a:t>
            </a:r>
            <a:r>
              <a:rPr lang="it-IT" sz="5600" dirty="0" err="1"/>
              <a:t>baisers</a:t>
            </a:r>
            <a:r>
              <a:rPr lang="it-IT" sz="5600" dirty="0"/>
              <a:t> </a:t>
            </a:r>
            <a:r>
              <a:rPr lang="it-IT" sz="5600" dirty="0" err="1"/>
              <a:t>éperdus</a:t>
            </a:r>
            <a:r>
              <a:rPr lang="it-IT" sz="5600" dirty="0"/>
              <a:t> </a:t>
            </a:r>
            <a:r>
              <a:rPr lang="it-IT" sz="5600" dirty="0" err="1"/>
              <a:t>des</a:t>
            </a:r>
            <a:r>
              <a:rPr lang="it-IT" sz="5600" dirty="0"/>
              <a:t> </a:t>
            </a:r>
            <a:r>
              <a:rPr lang="it-IT" sz="5600" dirty="0" err="1"/>
              <a:t>amants</a:t>
            </a:r>
            <a:r>
              <a:rPr lang="it-IT" sz="5600" dirty="0"/>
              <a:t> </a:t>
            </a:r>
            <a:r>
              <a:rPr lang="it-IT" sz="5600" dirty="0" err="1"/>
              <a:t>illustres</a:t>
            </a:r>
            <a:r>
              <a:rPr lang="it-IT" sz="5600" dirty="0"/>
              <a:t> Le </a:t>
            </a:r>
            <a:r>
              <a:rPr lang="it-IT" sz="5600" dirty="0" err="1"/>
              <a:t>cris</a:t>
            </a:r>
            <a:r>
              <a:rPr lang="it-IT" sz="5600" dirty="0"/>
              <a:t> d'</a:t>
            </a:r>
            <a:r>
              <a:rPr lang="it-IT" sz="5600" dirty="0" err="1"/>
              <a:t>amour</a:t>
            </a:r>
            <a:r>
              <a:rPr lang="it-IT" sz="5600" dirty="0"/>
              <a:t> </a:t>
            </a:r>
            <a:r>
              <a:rPr lang="it-IT" sz="5600" dirty="0" err="1"/>
              <a:t>des</a:t>
            </a:r>
            <a:r>
              <a:rPr lang="it-IT" sz="5600" dirty="0"/>
              <a:t> </a:t>
            </a:r>
            <a:r>
              <a:rPr lang="it-IT" sz="5600" dirty="0" err="1"/>
              <a:t>mortelles</a:t>
            </a:r>
            <a:r>
              <a:rPr lang="it-IT" sz="5600" dirty="0"/>
              <a:t> </a:t>
            </a:r>
            <a:r>
              <a:rPr lang="it-IT" sz="5600" dirty="0" err="1"/>
              <a:t>violées</a:t>
            </a:r>
            <a:r>
              <a:rPr lang="it-IT" sz="5600" dirty="0"/>
              <a:t> par </a:t>
            </a:r>
            <a:r>
              <a:rPr lang="it-IT" sz="5600" dirty="0" err="1"/>
              <a:t>les</a:t>
            </a:r>
            <a:r>
              <a:rPr lang="it-IT" sz="5600" dirty="0"/>
              <a:t> </a:t>
            </a:r>
            <a:r>
              <a:rPr lang="it-IT" sz="5600" dirty="0" err="1"/>
              <a:t>dieux</a:t>
            </a:r>
            <a:r>
              <a:rPr lang="it-IT" sz="5600" dirty="0"/>
              <a:t> </a:t>
            </a:r>
            <a:r>
              <a:rPr lang="it-IT" sz="5600" dirty="0" err="1"/>
              <a:t>Les</a:t>
            </a:r>
            <a:r>
              <a:rPr lang="it-IT" sz="5600" dirty="0"/>
              <a:t> </a:t>
            </a:r>
            <a:r>
              <a:rPr lang="it-IT" sz="5600" dirty="0" err="1"/>
              <a:t>virilités</a:t>
            </a:r>
            <a:r>
              <a:rPr lang="it-IT" sz="5600" dirty="0"/>
              <a:t> </a:t>
            </a:r>
            <a:r>
              <a:rPr lang="it-IT" sz="5600" dirty="0" err="1"/>
              <a:t>des</a:t>
            </a:r>
            <a:r>
              <a:rPr lang="it-IT" sz="5600" dirty="0"/>
              <a:t> </a:t>
            </a:r>
            <a:r>
              <a:rPr lang="it-IT" sz="5600" dirty="0" err="1"/>
              <a:t>péros</a:t>
            </a:r>
            <a:r>
              <a:rPr lang="it-IT" sz="5600" dirty="0"/>
              <a:t> </a:t>
            </a:r>
            <a:r>
              <a:rPr lang="it-IT" sz="5600" dirty="0" err="1"/>
              <a:t>fabuleux</a:t>
            </a:r>
            <a:r>
              <a:rPr lang="it-IT" sz="5600" dirty="0"/>
              <a:t> </a:t>
            </a:r>
            <a:r>
              <a:rPr lang="it-IT" sz="5600" dirty="0" err="1"/>
              <a:t>érigées</a:t>
            </a:r>
            <a:r>
              <a:rPr lang="it-IT" sz="5600" dirty="0"/>
              <a:t> </a:t>
            </a:r>
            <a:r>
              <a:rPr lang="it-IT" sz="5600" dirty="0" err="1"/>
              <a:t>comme</a:t>
            </a:r>
            <a:r>
              <a:rPr lang="it-IT" sz="5600" dirty="0"/>
              <a:t> </a:t>
            </a:r>
            <a:r>
              <a:rPr lang="it-IT" sz="5600" dirty="0" err="1"/>
              <a:t>des</a:t>
            </a:r>
            <a:r>
              <a:rPr lang="it-IT" sz="5600" dirty="0"/>
              <a:t> </a:t>
            </a:r>
            <a:r>
              <a:rPr lang="it-IT" sz="5600" dirty="0" err="1"/>
              <a:t>pieces</a:t>
            </a:r>
            <a:r>
              <a:rPr lang="it-IT" sz="5600" dirty="0"/>
              <a:t> </a:t>
            </a:r>
            <a:r>
              <a:rPr lang="it-IT" sz="5600" dirty="0" err="1"/>
              <a:t>contre</a:t>
            </a:r>
            <a:r>
              <a:rPr lang="it-IT" sz="5600" dirty="0"/>
              <a:t> </a:t>
            </a:r>
            <a:r>
              <a:rPr lang="it-IT" sz="5600" dirty="0" err="1"/>
              <a:t>avions</a:t>
            </a:r>
            <a:r>
              <a:rPr lang="it-IT" sz="5600" dirty="0"/>
              <a:t> Le </a:t>
            </a:r>
            <a:r>
              <a:rPr lang="it-IT" sz="5600" dirty="0" err="1"/>
              <a:t>hurlement</a:t>
            </a:r>
            <a:r>
              <a:rPr lang="it-IT" sz="5600" dirty="0"/>
              <a:t> </a:t>
            </a:r>
            <a:r>
              <a:rPr lang="it-IT" sz="5600" dirty="0" err="1"/>
              <a:t>précieux</a:t>
            </a:r>
            <a:r>
              <a:rPr lang="it-IT" sz="5600" dirty="0"/>
              <a:t> de Jason Le </a:t>
            </a:r>
            <a:r>
              <a:rPr lang="it-IT" sz="5600" dirty="0" err="1"/>
              <a:t>chant</a:t>
            </a:r>
            <a:r>
              <a:rPr lang="it-IT" sz="5600" dirty="0"/>
              <a:t> </a:t>
            </a:r>
            <a:r>
              <a:rPr lang="it-IT" sz="5600" dirty="0" err="1"/>
              <a:t>mortel</a:t>
            </a:r>
            <a:r>
              <a:rPr lang="it-IT" sz="5600" dirty="0"/>
              <a:t> </a:t>
            </a:r>
            <a:r>
              <a:rPr lang="it-IT" sz="5600" dirty="0" err="1"/>
              <a:t>du</a:t>
            </a:r>
            <a:r>
              <a:rPr lang="it-IT" sz="5600" dirty="0"/>
              <a:t> </a:t>
            </a:r>
            <a:r>
              <a:rPr lang="it-IT" sz="5600" dirty="0" err="1"/>
              <a:t>cygne</a:t>
            </a:r>
            <a:r>
              <a:rPr lang="it-IT" sz="5600" dirty="0"/>
              <a:t> Et l'</a:t>
            </a:r>
            <a:r>
              <a:rPr lang="it-IT" sz="5600" dirty="0" err="1"/>
              <a:t>hymne</a:t>
            </a:r>
            <a:r>
              <a:rPr lang="it-IT" sz="5600" dirty="0"/>
              <a:t> </a:t>
            </a:r>
            <a:r>
              <a:rPr lang="it-IT" sz="5600" dirty="0" err="1"/>
              <a:t>victorieux</a:t>
            </a:r>
            <a:r>
              <a:rPr lang="it-IT" sz="5600" dirty="0"/>
              <a:t> </a:t>
            </a:r>
            <a:r>
              <a:rPr lang="it-IT" sz="5600" dirty="0" err="1"/>
              <a:t>que</a:t>
            </a:r>
            <a:r>
              <a:rPr lang="it-IT" sz="5600" dirty="0"/>
              <a:t> </a:t>
            </a:r>
            <a:r>
              <a:rPr lang="it-IT" sz="5600" dirty="0" err="1"/>
              <a:t>les</a:t>
            </a:r>
            <a:r>
              <a:rPr lang="it-IT" sz="5600" dirty="0"/>
              <a:t> </a:t>
            </a:r>
            <a:r>
              <a:rPr lang="it-IT" sz="5600" dirty="0" err="1"/>
              <a:t>premiers</a:t>
            </a:r>
            <a:r>
              <a:rPr lang="it-IT" sz="5600" dirty="0"/>
              <a:t> </a:t>
            </a:r>
            <a:r>
              <a:rPr lang="it-IT" sz="5600" dirty="0" err="1"/>
              <a:t>rayons</a:t>
            </a:r>
            <a:r>
              <a:rPr lang="it-IT" sz="5600" dirty="0"/>
              <a:t> </a:t>
            </a:r>
            <a:r>
              <a:rPr lang="it-IT" sz="5600" dirty="0" err="1"/>
              <a:t>du</a:t>
            </a:r>
            <a:r>
              <a:rPr lang="it-IT" sz="5600" dirty="0"/>
              <a:t> soleil </a:t>
            </a:r>
            <a:r>
              <a:rPr lang="it-IT" sz="5600" dirty="0" err="1"/>
              <a:t>ont</a:t>
            </a:r>
            <a:r>
              <a:rPr lang="it-IT" sz="5600" dirty="0"/>
              <a:t> fair </a:t>
            </a:r>
            <a:r>
              <a:rPr lang="it-IT" sz="5600" dirty="0" err="1"/>
              <a:t>chanter</a:t>
            </a:r>
            <a:r>
              <a:rPr lang="it-IT" sz="5600" dirty="0"/>
              <a:t> à </a:t>
            </a:r>
            <a:r>
              <a:rPr lang="it-IT" sz="5600" dirty="0" err="1"/>
              <a:t>Memnon</a:t>
            </a:r>
            <a:r>
              <a:rPr lang="it-IT" sz="5600" dirty="0"/>
              <a:t> l'immobile Il y a le cri </a:t>
            </a:r>
            <a:r>
              <a:rPr lang="it-IT" sz="5600" dirty="0" err="1"/>
              <a:t>des</a:t>
            </a:r>
            <a:r>
              <a:rPr lang="it-IT" sz="5600" dirty="0"/>
              <a:t> </a:t>
            </a:r>
            <a:r>
              <a:rPr lang="it-IT" sz="5600" dirty="0" err="1"/>
              <a:t>Sabines</a:t>
            </a:r>
            <a:r>
              <a:rPr lang="it-IT" sz="5600" dirty="0"/>
              <a:t> </a:t>
            </a:r>
            <a:r>
              <a:rPr lang="it-IT" sz="5600" dirty="0" err="1"/>
              <a:t>au</a:t>
            </a:r>
            <a:r>
              <a:rPr lang="it-IT" sz="5600" dirty="0"/>
              <a:t> moment de l'</a:t>
            </a:r>
            <a:r>
              <a:rPr lang="it-IT" sz="5600" dirty="0" err="1"/>
              <a:t>enlèvement</a:t>
            </a:r>
            <a:r>
              <a:rPr lang="it-IT" sz="5600" dirty="0"/>
              <a:t> Il y a </a:t>
            </a:r>
            <a:r>
              <a:rPr lang="it-IT" sz="5600" dirty="0" err="1"/>
              <a:t>aussi</a:t>
            </a:r>
            <a:r>
              <a:rPr lang="it-IT" sz="5600" dirty="0"/>
              <a:t> </a:t>
            </a:r>
            <a:r>
              <a:rPr lang="it-IT" sz="5600" dirty="0" err="1"/>
              <a:t>les</a:t>
            </a:r>
            <a:r>
              <a:rPr lang="it-IT" sz="5600" dirty="0"/>
              <a:t> </a:t>
            </a:r>
            <a:r>
              <a:rPr lang="it-IT" sz="5600" dirty="0" err="1"/>
              <a:t>cris</a:t>
            </a:r>
            <a:r>
              <a:rPr lang="it-IT" sz="5600" dirty="0"/>
              <a:t> .</a:t>
            </a:r>
            <a:r>
              <a:rPr lang="it-IT" sz="5600" dirty="0" err="1"/>
              <a:t>d'amour</a:t>
            </a:r>
            <a:r>
              <a:rPr lang="it-IT" sz="5600" dirty="0"/>
              <a:t> </a:t>
            </a:r>
            <a:r>
              <a:rPr lang="it-IT" sz="5600" dirty="0" err="1"/>
              <a:t>des</a:t>
            </a:r>
            <a:r>
              <a:rPr lang="it-IT" sz="5600" dirty="0"/>
              <a:t> </a:t>
            </a:r>
            <a:r>
              <a:rPr lang="it-IT" sz="5600" dirty="0" err="1"/>
              <a:t>félins</a:t>
            </a:r>
            <a:r>
              <a:rPr lang="it-IT" sz="5600" dirty="0"/>
              <a:t> </a:t>
            </a:r>
            <a:r>
              <a:rPr lang="it-IT" sz="5600" dirty="0" err="1"/>
              <a:t>dans</a:t>
            </a:r>
            <a:r>
              <a:rPr lang="it-IT" sz="5600" dirty="0"/>
              <a:t> </a:t>
            </a:r>
            <a:r>
              <a:rPr lang="it-IT" sz="5600" dirty="0" err="1"/>
              <a:t>les</a:t>
            </a:r>
            <a:r>
              <a:rPr lang="it-IT" sz="5600" dirty="0"/>
              <a:t> </a:t>
            </a:r>
            <a:r>
              <a:rPr lang="it-IT" sz="5600" dirty="0" err="1"/>
              <a:t>jongles</a:t>
            </a:r>
            <a:r>
              <a:rPr lang="it-IT" sz="5600" dirty="0"/>
              <a:t> La </a:t>
            </a:r>
            <a:r>
              <a:rPr lang="it-IT" sz="5600" dirty="0" err="1"/>
              <a:t>rumeur</a:t>
            </a:r>
            <a:r>
              <a:rPr lang="it-IT" sz="5600" dirty="0"/>
              <a:t> </a:t>
            </a:r>
            <a:r>
              <a:rPr lang="it-IT" sz="5600" dirty="0" err="1"/>
              <a:t>sourde</a:t>
            </a:r>
            <a:r>
              <a:rPr lang="it-IT" sz="5600" dirty="0"/>
              <a:t> </a:t>
            </a:r>
            <a:r>
              <a:rPr lang="it-IT" sz="5600" dirty="0" err="1"/>
              <a:t>des</a:t>
            </a:r>
            <a:r>
              <a:rPr lang="it-IT" sz="5600" dirty="0"/>
              <a:t> </a:t>
            </a:r>
            <a:r>
              <a:rPr lang="it-IT" sz="5600" dirty="0" err="1"/>
              <a:t>sèves</a:t>
            </a:r>
            <a:r>
              <a:rPr lang="it-IT" sz="5600" dirty="0"/>
              <a:t> </a:t>
            </a:r>
            <a:r>
              <a:rPr lang="it-IT" sz="5600" dirty="0" err="1"/>
              <a:t>montant</a:t>
            </a:r>
            <a:r>
              <a:rPr lang="it-IT" sz="5600" dirty="0"/>
              <a:t> </a:t>
            </a:r>
            <a:r>
              <a:rPr lang="it-IT" sz="5600" dirty="0" err="1"/>
              <a:t>dans</a:t>
            </a:r>
            <a:r>
              <a:rPr lang="it-IT" sz="5600" dirty="0"/>
              <a:t> </a:t>
            </a:r>
            <a:r>
              <a:rPr lang="it-IT" sz="5600" dirty="0" err="1"/>
              <a:t>les</a:t>
            </a:r>
            <a:r>
              <a:rPr lang="it-IT" sz="5600" dirty="0"/>
              <a:t> </a:t>
            </a:r>
            <a:r>
              <a:rPr lang="it-IT" sz="5600" dirty="0" err="1"/>
              <a:t>plantes</a:t>
            </a:r>
            <a:r>
              <a:rPr lang="it-IT" sz="5600" dirty="0"/>
              <a:t> </a:t>
            </a:r>
            <a:r>
              <a:rPr lang="it-IT" sz="5600" dirty="0" err="1"/>
              <a:t>tropicales</a:t>
            </a:r>
            <a:r>
              <a:rPr lang="it-IT" sz="5600" dirty="0"/>
              <a:t> Le </a:t>
            </a:r>
            <a:r>
              <a:rPr lang="it-IT" sz="5600" dirty="0" err="1"/>
              <a:t>tonnerre</a:t>
            </a:r>
            <a:r>
              <a:rPr lang="it-IT" sz="5600" dirty="0"/>
              <a:t> </a:t>
            </a:r>
            <a:r>
              <a:rPr lang="it-IT" sz="5600" dirty="0" err="1"/>
              <a:t>des</a:t>
            </a:r>
            <a:r>
              <a:rPr lang="it-IT" sz="5600" dirty="0"/>
              <a:t> </a:t>
            </a:r>
            <a:r>
              <a:rPr lang="it-IT" sz="5600" dirty="0" err="1"/>
              <a:t>artilleries</a:t>
            </a:r>
            <a:r>
              <a:rPr lang="it-IT" sz="5600" dirty="0"/>
              <a:t> qui </a:t>
            </a:r>
            <a:r>
              <a:rPr lang="it-IT" sz="5600" dirty="0" err="1"/>
              <a:t>accomplissent</a:t>
            </a:r>
            <a:r>
              <a:rPr lang="it-IT" sz="5600" dirty="0"/>
              <a:t> le </a:t>
            </a:r>
            <a:r>
              <a:rPr lang="it-IT" sz="5600" dirty="0" err="1"/>
              <a:t>terrible</a:t>
            </a:r>
            <a:r>
              <a:rPr lang="it-IT" sz="5600" dirty="0"/>
              <a:t> </a:t>
            </a:r>
            <a:r>
              <a:rPr lang="it-IT" sz="5600" dirty="0" err="1"/>
              <a:t>amour</a:t>
            </a:r>
            <a:r>
              <a:rPr lang="it-IT" sz="5600" dirty="0"/>
              <a:t> </a:t>
            </a:r>
            <a:r>
              <a:rPr lang="it-IT" sz="5600" dirty="0" err="1"/>
              <a:t>des</a:t>
            </a:r>
            <a:r>
              <a:rPr lang="it-IT" sz="5600" dirty="0"/>
              <a:t> </a:t>
            </a:r>
            <a:r>
              <a:rPr lang="it-IT" sz="5600" dirty="0" err="1"/>
              <a:t>peuples</a:t>
            </a:r>
            <a:r>
              <a:rPr lang="it-IT" sz="5600" dirty="0"/>
              <a:t> </a:t>
            </a:r>
            <a:r>
              <a:rPr lang="it-IT" sz="5600" dirty="0" err="1"/>
              <a:t>Les</a:t>
            </a:r>
            <a:r>
              <a:rPr lang="it-IT" sz="5600" dirty="0"/>
              <a:t> </a:t>
            </a:r>
            <a:r>
              <a:rPr lang="it-IT" sz="5600" dirty="0" err="1"/>
              <a:t>vagues</a:t>
            </a:r>
            <a:r>
              <a:rPr lang="it-IT" sz="5600" dirty="0"/>
              <a:t> de la </a:t>
            </a:r>
            <a:r>
              <a:rPr lang="it-IT" sz="5600" dirty="0" err="1"/>
              <a:t>mer</a:t>
            </a:r>
            <a:r>
              <a:rPr lang="it-IT" sz="5600" dirty="0"/>
              <a:t> </a:t>
            </a:r>
            <a:r>
              <a:rPr lang="it-IT" sz="5600" dirty="0" err="1"/>
              <a:t>où</a:t>
            </a:r>
            <a:r>
              <a:rPr lang="it-IT" sz="5600" dirty="0"/>
              <a:t> </a:t>
            </a:r>
            <a:r>
              <a:rPr lang="it-IT" sz="5600" dirty="0" err="1"/>
              <a:t>naìt</a:t>
            </a:r>
            <a:r>
              <a:rPr lang="it-IT" sz="5600" dirty="0"/>
              <a:t> la vie et la </a:t>
            </a:r>
            <a:r>
              <a:rPr lang="it-IT" sz="5600" dirty="0" err="1"/>
              <a:t>beauté</a:t>
            </a:r>
            <a:r>
              <a:rPr lang="it-IT" sz="5600" dirty="0"/>
              <a:t> Il y a là le </a:t>
            </a:r>
            <a:r>
              <a:rPr lang="it-IT" sz="5600" dirty="0" err="1"/>
              <a:t>chant</a:t>
            </a:r>
            <a:r>
              <a:rPr lang="it-IT" sz="5600" dirty="0"/>
              <a:t> de tour l'</a:t>
            </a:r>
            <a:r>
              <a:rPr lang="it-IT" sz="5600" dirty="0" err="1"/>
              <a:t>amour</a:t>
            </a:r>
            <a:r>
              <a:rPr lang="it-IT" sz="5600" dirty="0"/>
              <a:t> </a:t>
            </a:r>
            <a:r>
              <a:rPr lang="it-IT" sz="5600" dirty="0" err="1"/>
              <a:t>du</a:t>
            </a:r>
            <a:r>
              <a:rPr lang="it-IT" sz="5600" dirty="0"/>
              <a:t> monde</a:t>
            </a:r>
          </a:p>
          <a:p>
            <a:pPr marL="0" indent="0">
              <a:lnSpc>
                <a:spcPct val="130000"/>
              </a:lnSpc>
              <a:buNone/>
            </a:pPr>
            <a:endParaRPr lang="it-IT" sz="5600" dirty="0"/>
          </a:p>
          <a:p>
            <a:pPr marL="0" indent="0">
              <a:buNone/>
            </a:pPr>
            <a:endParaRPr lang="it-IT" sz="5600"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27</a:t>
            </a:fld>
            <a:endParaRPr lang="it-IT"/>
          </a:p>
        </p:txBody>
      </p:sp>
      <p:sp>
        <p:nvSpPr>
          <p:cNvPr id="5" name="CasellaDiTesto 4"/>
          <p:cNvSpPr txBox="1"/>
          <p:nvPr/>
        </p:nvSpPr>
        <p:spPr>
          <a:xfrm>
            <a:off x="3009271" y="6414546"/>
            <a:ext cx="3318834" cy="323165"/>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it-IT" sz="1500" dirty="0" smtClean="0">
                <a:solidFill>
                  <a:schemeClr val="bg1"/>
                </a:solidFill>
              </a:rPr>
              <a:t>Guillaume Apollinaire, </a:t>
            </a:r>
            <a:r>
              <a:rPr lang="it-IT" sz="1500" i="1" dirty="0" smtClean="0">
                <a:solidFill>
                  <a:schemeClr val="bg1"/>
                </a:solidFill>
              </a:rPr>
              <a:t>Canto d’amore</a:t>
            </a:r>
            <a:endParaRPr lang="it-IT" sz="1600" dirty="0" smtClean="0">
              <a:solidFill>
                <a:schemeClr val="bg1"/>
              </a:solidFill>
            </a:endParaRPr>
          </a:p>
        </p:txBody>
      </p:sp>
    </p:spTree>
    <p:extLst>
      <p:ext uri="{BB962C8B-B14F-4D97-AF65-F5344CB8AC3E}">
        <p14:creationId xmlns:p14="http://schemas.microsoft.com/office/powerpoint/2010/main" val="245175234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14400" y="336139"/>
            <a:ext cx="7313613" cy="666451"/>
          </a:xfrm>
        </p:spPr>
        <p:txBody>
          <a:bodyPr/>
          <a:lstStyle/>
          <a:p>
            <a:r>
              <a:rPr lang="it-IT" dirty="0" smtClean="0"/>
              <a:t>De Chirico e la filosofia / 1</a:t>
            </a:r>
            <a:endParaRPr lang="it-IT" dirty="0"/>
          </a:p>
        </p:txBody>
      </p:sp>
      <p:sp>
        <p:nvSpPr>
          <p:cNvPr id="3" name="Segnaposto contenuto 2"/>
          <p:cNvSpPr>
            <a:spLocks noGrp="1"/>
          </p:cNvSpPr>
          <p:nvPr>
            <p:ph idx="1"/>
          </p:nvPr>
        </p:nvSpPr>
        <p:spPr>
          <a:xfrm>
            <a:off x="534769" y="1191969"/>
            <a:ext cx="8177516" cy="5313732"/>
          </a:xfrm>
        </p:spPr>
        <p:txBody>
          <a:bodyPr>
            <a:normAutofit fontScale="77500" lnSpcReduction="20000"/>
          </a:bodyPr>
          <a:lstStyle/>
          <a:p>
            <a:pPr marL="0" indent="0">
              <a:buNone/>
            </a:pPr>
            <a:r>
              <a:rPr lang="it-IT" dirty="0" smtClean="0"/>
              <a:t>«</a:t>
            </a:r>
            <a:r>
              <a:rPr lang="it-IT" b="1" dirty="0" smtClean="0"/>
              <a:t>De </a:t>
            </a:r>
            <a:r>
              <a:rPr lang="it-IT" b="1" dirty="0"/>
              <a:t>Chirico, greco per la memoria dell’infanzia, italiano per origini e per aspirazione, ma tedesco per cultura</a:t>
            </a:r>
            <a:r>
              <a:rPr lang="it-IT" dirty="0"/>
              <a:t>, fu influenzato non solo da pittori di tipo visionario – </a:t>
            </a:r>
            <a:r>
              <a:rPr lang="it-IT" b="1" dirty="0" err="1"/>
              <a:t>Böcklin</a:t>
            </a:r>
            <a:r>
              <a:rPr lang="it-IT" b="1" dirty="0"/>
              <a:t>, Klinger, Friedrich </a:t>
            </a:r>
            <a:r>
              <a:rPr lang="it-IT" dirty="0"/>
              <a:t>– ma pure da filosofi particolarmente inquietanti </a:t>
            </a:r>
            <a:r>
              <a:rPr lang="it-IT" b="1" dirty="0"/>
              <a:t>– Schopenhauer, Nietzsche, </a:t>
            </a:r>
            <a:r>
              <a:rPr lang="it-IT" b="1" dirty="0" err="1"/>
              <a:t>Weininger</a:t>
            </a:r>
            <a:r>
              <a:rPr lang="it-IT" b="1" dirty="0"/>
              <a:t> </a:t>
            </a:r>
            <a:r>
              <a:rPr lang="it-IT" dirty="0"/>
              <a:t>–, producendo così una pittura di atmosfera magica ed enigmatica, pur nella ferma, concreta individuazione delle singole presenze.</a:t>
            </a:r>
          </a:p>
          <a:p>
            <a:pPr marL="0" indent="0">
              <a:buNone/>
            </a:pPr>
            <a:r>
              <a:rPr lang="it-IT" dirty="0"/>
              <a:t>In effetti è forte in lui il connubio tra arte e filosofia, basta pensare ad altri titoli di quadri </a:t>
            </a:r>
            <a:r>
              <a:rPr lang="it-IT" dirty="0" smtClean="0"/>
              <a:t>“metafisici”: </a:t>
            </a:r>
            <a:r>
              <a:rPr lang="it-IT" i="1" dirty="0"/>
              <a:t>Il filosofo e il poeta</a:t>
            </a:r>
            <a:r>
              <a:rPr lang="it-IT" dirty="0"/>
              <a:t>,</a:t>
            </a:r>
            <a:r>
              <a:rPr lang="it-IT" i="1" dirty="0"/>
              <a:t> L’incertezza del poeta</a:t>
            </a:r>
            <a:r>
              <a:rPr lang="it-IT" dirty="0"/>
              <a:t>,</a:t>
            </a:r>
            <a:r>
              <a:rPr lang="it-IT" i="1" dirty="0"/>
              <a:t> La conquista del filosofo</a:t>
            </a:r>
            <a:r>
              <a:rPr lang="it-IT" dirty="0"/>
              <a:t>,</a:t>
            </a:r>
            <a:r>
              <a:rPr lang="it-IT" i="1" dirty="0"/>
              <a:t> La passeggiata del filosofo</a:t>
            </a:r>
            <a:r>
              <a:rPr lang="it-IT" dirty="0"/>
              <a:t>,</a:t>
            </a:r>
            <a:r>
              <a:rPr lang="it-IT" i="1" dirty="0"/>
              <a:t> Il sogno del poeta</a:t>
            </a:r>
            <a:r>
              <a:rPr lang="it-IT" dirty="0"/>
              <a:t>, </a:t>
            </a:r>
            <a:r>
              <a:rPr lang="it-IT" i="1" dirty="0"/>
              <a:t>La serenità del saggio</a:t>
            </a:r>
            <a:r>
              <a:rPr lang="it-IT" dirty="0"/>
              <a:t>, </a:t>
            </a:r>
            <a:r>
              <a:rPr lang="it-IT" i="1" dirty="0"/>
              <a:t>La nostalgia del poeta</a:t>
            </a:r>
            <a:r>
              <a:rPr lang="it-IT" dirty="0"/>
              <a:t>, …</a:t>
            </a:r>
          </a:p>
          <a:p>
            <a:pPr marL="0" indent="0">
              <a:buNone/>
            </a:pPr>
            <a:r>
              <a:rPr lang="it-IT" dirty="0"/>
              <a:t>Il concetto di "metafisica" presente nei tre filosofi citati ha sicuramente interessato de Chirico.</a:t>
            </a:r>
          </a:p>
          <a:p>
            <a:pPr marL="0" indent="0">
              <a:buNone/>
            </a:pPr>
            <a:r>
              <a:rPr lang="it-IT" dirty="0"/>
              <a:t>Come non ricordare che </a:t>
            </a:r>
            <a:r>
              <a:rPr lang="it-IT" b="1" dirty="0"/>
              <a:t>Schopenhauer definì l’uomo </a:t>
            </a:r>
            <a:r>
              <a:rPr lang="it-IT" b="1" dirty="0" smtClean="0"/>
              <a:t>“</a:t>
            </a:r>
            <a:r>
              <a:rPr lang="it-IT" b="1" dirty="0" err="1" smtClean="0"/>
              <a:t>animal</a:t>
            </a:r>
            <a:r>
              <a:rPr lang="it-IT" b="1" dirty="0" smtClean="0"/>
              <a:t> </a:t>
            </a:r>
            <a:r>
              <a:rPr lang="it-IT" b="1" dirty="0" err="1" smtClean="0"/>
              <a:t>metaphysicum</a:t>
            </a:r>
            <a:r>
              <a:rPr lang="it-IT" b="1" dirty="0" smtClean="0"/>
              <a:t>”</a:t>
            </a:r>
            <a:r>
              <a:rPr lang="it-IT" dirty="0" smtClean="0"/>
              <a:t>, </a:t>
            </a:r>
            <a:r>
              <a:rPr lang="it-IT" dirty="0"/>
              <a:t>proprio per il fatto che è l’unico essere in grado di riflettere sul proprio e altrui insensato dolore, al di sopra del quale egli può tuttavia elevarsi grazie all’arte, catartica per essenza? </a:t>
            </a:r>
            <a:r>
              <a:rPr lang="it-IT" dirty="0" smtClean="0"/>
              <a:t>E </a:t>
            </a:r>
            <a:r>
              <a:rPr lang="it-IT" dirty="0"/>
              <a:t>che </a:t>
            </a:r>
            <a:r>
              <a:rPr lang="it-IT" b="1" dirty="0"/>
              <a:t>Nietzsche</a:t>
            </a:r>
            <a:r>
              <a:rPr lang="it-IT" dirty="0"/>
              <a:t> (nel suo scritto più schopenhaueriano) </a:t>
            </a:r>
            <a:r>
              <a:rPr lang="it-IT" b="1" dirty="0"/>
              <a:t>attribuì all’arte (tragica) una </a:t>
            </a:r>
            <a:r>
              <a:rPr lang="it-IT" b="1" dirty="0" smtClean="0"/>
              <a:t>“consolazione metafisica”</a:t>
            </a:r>
            <a:r>
              <a:rPr lang="it-IT" dirty="0" smtClean="0"/>
              <a:t>? E </a:t>
            </a:r>
            <a:r>
              <a:rPr lang="it-IT" dirty="0"/>
              <a:t>che </a:t>
            </a:r>
            <a:r>
              <a:rPr lang="it-IT" b="1" dirty="0" err="1"/>
              <a:t>Weininger</a:t>
            </a:r>
            <a:r>
              <a:rPr lang="it-IT" dirty="0"/>
              <a:t> dedica alla metafisica, altresì denominata "simbolica" </a:t>
            </a:r>
            <a:r>
              <a:rPr lang="it-IT" dirty="0" smtClean="0"/>
              <a:t>universali, </a:t>
            </a:r>
            <a:r>
              <a:rPr lang="it-IT" dirty="0"/>
              <a:t>un capitolo del suo libro postumo </a:t>
            </a:r>
            <a:r>
              <a:rPr lang="it-IT" i="1" dirty="0" err="1"/>
              <a:t>Über</a:t>
            </a:r>
            <a:r>
              <a:rPr lang="it-IT" i="1" dirty="0"/>
              <a:t> die </a:t>
            </a:r>
            <a:r>
              <a:rPr lang="it-IT" i="1" dirty="0" err="1"/>
              <a:t>letzten</a:t>
            </a:r>
            <a:r>
              <a:rPr lang="it-IT" i="1" dirty="0"/>
              <a:t> </a:t>
            </a:r>
            <a:r>
              <a:rPr lang="it-IT" i="1" dirty="0" err="1"/>
              <a:t>Dinge</a:t>
            </a:r>
            <a:r>
              <a:rPr lang="it-IT" dirty="0"/>
              <a:t> </a:t>
            </a:r>
            <a:r>
              <a:rPr lang="it-IT" dirty="0" smtClean="0"/>
              <a:t>(</a:t>
            </a:r>
            <a:r>
              <a:rPr lang="it-IT" i="1" dirty="0" smtClean="0"/>
              <a:t>Sulle cose ultime</a:t>
            </a:r>
            <a:r>
              <a:rPr lang="it-IT" dirty="0" smtClean="0"/>
              <a:t>, 1907</a:t>
            </a:r>
            <a:r>
              <a:rPr lang="it-IT" dirty="0"/>
              <a:t>)</a:t>
            </a:r>
            <a:r>
              <a:rPr lang="it-IT" dirty="0" smtClean="0"/>
              <a:t>?</a:t>
            </a:r>
            <a:endParaRPr lang="it-IT"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28</a:t>
            </a:fld>
            <a:endParaRPr lang="it-IT"/>
          </a:p>
        </p:txBody>
      </p:sp>
    </p:spTree>
    <p:extLst>
      <p:ext uri="{BB962C8B-B14F-4D97-AF65-F5344CB8AC3E}">
        <p14:creationId xmlns:p14="http://schemas.microsoft.com/office/powerpoint/2010/main" val="120201013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14400" y="336139"/>
            <a:ext cx="7313613" cy="666451"/>
          </a:xfrm>
        </p:spPr>
        <p:txBody>
          <a:bodyPr/>
          <a:lstStyle/>
          <a:p>
            <a:r>
              <a:rPr lang="it-IT" dirty="0" smtClean="0"/>
              <a:t>De Chirico e la filosofia / 2</a:t>
            </a:r>
            <a:endParaRPr lang="it-IT" dirty="0"/>
          </a:p>
        </p:txBody>
      </p:sp>
      <p:sp>
        <p:nvSpPr>
          <p:cNvPr id="3" name="Segnaposto contenuto 2"/>
          <p:cNvSpPr>
            <a:spLocks noGrp="1"/>
          </p:cNvSpPr>
          <p:nvPr>
            <p:ph idx="1"/>
          </p:nvPr>
        </p:nvSpPr>
        <p:spPr>
          <a:xfrm>
            <a:off x="534769" y="1403627"/>
            <a:ext cx="8177516" cy="5068654"/>
          </a:xfrm>
        </p:spPr>
        <p:txBody>
          <a:bodyPr>
            <a:normAutofit fontScale="85000" lnSpcReduction="20000"/>
          </a:bodyPr>
          <a:lstStyle/>
          <a:p>
            <a:pPr marL="0" indent="0">
              <a:buNone/>
            </a:pPr>
            <a:r>
              <a:rPr lang="it-IT" dirty="0" smtClean="0"/>
              <a:t>Riguardo </a:t>
            </a:r>
            <a:r>
              <a:rPr lang="it-IT" dirty="0"/>
              <a:t>ai primi due scriveva de Chirico: </a:t>
            </a:r>
            <a:r>
              <a:rPr lang="it-IT" dirty="0" smtClean="0"/>
              <a:t>“L’arte </a:t>
            </a:r>
            <a:r>
              <a:rPr lang="it-IT" dirty="0"/>
              <a:t>fu liberata dai filosofi e dai poeti moderni. </a:t>
            </a:r>
            <a:r>
              <a:rPr lang="it-IT" b="1" dirty="0"/>
              <a:t>Schopenhauer e Nietzsche per primi insegnarono il profondo significato del non senso della vita e come tale non senso potesse venir trasmutato in arte</a:t>
            </a:r>
            <a:r>
              <a:rPr lang="it-IT" dirty="0"/>
              <a:t>, anzi dovesse costituire l’ultimo scheletro di un’arte veramente nuova, libera e </a:t>
            </a:r>
            <a:r>
              <a:rPr lang="it-IT" dirty="0" smtClean="0"/>
              <a:t>profonda”. </a:t>
            </a:r>
            <a:r>
              <a:rPr lang="it-IT" dirty="0"/>
              <a:t>Così egli commentava, invece, una famosa pagina di </a:t>
            </a:r>
            <a:r>
              <a:rPr lang="it-IT" dirty="0" err="1"/>
              <a:t>Weininger</a:t>
            </a:r>
            <a:r>
              <a:rPr lang="it-IT" dirty="0"/>
              <a:t>: </a:t>
            </a:r>
            <a:endParaRPr lang="it-IT" dirty="0" smtClean="0"/>
          </a:p>
          <a:p>
            <a:pPr marL="450850" lvl="1" indent="0">
              <a:buNone/>
            </a:pPr>
            <a:r>
              <a:rPr lang="it-IT" dirty="0" smtClean="0"/>
              <a:t>“Questo </a:t>
            </a:r>
            <a:r>
              <a:rPr lang="it-IT" dirty="0"/>
              <a:t>pensiero chiarì per me l’impressione eminentemente metafisica che mi hanno sempre fatto i portici e in generale le aperture arcuate. Si sono spesso veduti, nelle figure geometriche, dei simboli di una realtà superiore. Per esempio, il triangolo servì </a:t>
            </a:r>
            <a:r>
              <a:rPr lang="it-IT" i="1" dirty="0"/>
              <a:t>ab antiquo</a:t>
            </a:r>
            <a:r>
              <a:rPr lang="it-IT" dirty="0"/>
              <a:t>, ed oggi ancora serve nella dottrina teosofica, come simbolo mistico e magico, e certo sveglia spesso in chi lo guarda, anche se non conosce questa tradizione, un senso d’inquietudine e quasi di paura. Così le squadre ossessionarono ed ossessionano ancora la mia mente; le vedevo sempre spuntare come astri misteriosi dietro ogni mia raffigurazione </a:t>
            </a:r>
            <a:r>
              <a:rPr lang="it-IT" dirty="0" smtClean="0"/>
              <a:t>pittorica”.</a:t>
            </a:r>
          </a:p>
          <a:p>
            <a:pPr marL="0" indent="0">
              <a:buNone/>
            </a:pPr>
            <a:r>
              <a:rPr lang="it-IT" dirty="0" smtClean="0"/>
              <a:t>Prof. Stefano Martini, tratto da: </a:t>
            </a:r>
            <a:r>
              <a:rPr lang="it-IT" b="1" i="1" dirty="0"/>
              <a:t>L’enigma del </a:t>
            </a:r>
            <a:r>
              <a:rPr lang="it-IT" b="1" i="1" dirty="0" smtClean="0"/>
              <a:t>tempo. Spunti </a:t>
            </a:r>
            <a:r>
              <a:rPr lang="it-IT" b="1" i="1" dirty="0"/>
              <a:t>di riflessione transdisciplinare sul dipinto Ettore e Andromaca di de </a:t>
            </a:r>
            <a:r>
              <a:rPr lang="it-IT" b="1" i="1" dirty="0" smtClean="0"/>
              <a:t>Chirico, </a:t>
            </a:r>
          </a:p>
          <a:p>
            <a:pPr marL="0" indent="0">
              <a:buNone/>
            </a:pPr>
            <a:r>
              <a:rPr lang="it-IT" sz="1600" i="1" dirty="0">
                <a:hlinkClick r:id="rId2"/>
              </a:rPr>
              <a:t>http://</a:t>
            </a:r>
            <a:r>
              <a:rPr lang="it-IT" sz="1600" i="1" dirty="0" err="1">
                <a:hlinkClick r:id="rId2"/>
              </a:rPr>
              <a:t>www.ilgiardinodeipensieri.eu</a:t>
            </a:r>
            <a:r>
              <a:rPr lang="it-IT" sz="1600" i="1" dirty="0">
                <a:hlinkClick r:id="rId2"/>
              </a:rPr>
              <a:t>/</a:t>
            </a:r>
            <a:r>
              <a:rPr lang="it-IT" sz="1600" i="1" dirty="0" err="1">
                <a:hlinkClick r:id="rId2"/>
              </a:rPr>
              <a:t>storiafil</a:t>
            </a:r>
            <a:r>
              <a:rPr lang="it-IT" sz="1600" i="1" dirty="0">
                <a:hlinkClick r:id="rId2"/>
              </a:rPr>
              <a:t>/martini-1.htm</a:t>
            </a:r>
            <a:endParaRPr lang="it-IT" sz="1600" i="1"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29</a:t>
            </a:fld>
            <a:endParaRPr lang="it-IT"/>
          </a:p>
        </p:txBody>
      </p:sp>
      <p:sp>
        <p:nvSpPr>
          <p:cNvPr id="5" name="CasellaDiTesto 4"/>
          <p:cNvSpPr txBox="1"/>
          <p:nvPr/>
        </p:nvSpPr>
        <p:spPr>
          <a:xfrm>
            <a:off x="7353080" y="790933"/>
            <a:ext cx="184666" cy="369332"/>
          </a:xfrm>
          <a:prstGeom prst="rect">
            <a:avLst/>
          </a:prstGeom>
          <a:noFill/>
        </p:spPr>
        <p:txBody>
          <a:bodyPr wrap="none" rtlCol="0">
            <a:spAutoFit/>
          </a:bodyPr>
          <a:lstStyle/>
          <a:p>
            <a:endParaRPr lang="it-IT" dirty="0"/>
          </a:p>
        </p:txBody>
      </p:sp>
    </p:spTree>
    <p:extLst>
      <p:ext uri="{BB962C8B-B14F-4D97-AF65-F5344CB8AC3E}">
        <p14:creationId xmlns:p14="http://schemas.microsoft.com/office/powerpoint/2010/main" val="15590049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a:ln/>
        </p:spPr>
        <p:txBody>
          <a:bodyPr/>
          <a:lstStyle/>
          <a:p>
            <a:r>
              <a:rPr lang="it-IT" smtClean="0"/>
              <a:t>Il termine </a:t>
            </a:r>
            <a:r>
              <a:rPr lang="it-IT" altLang="ja-JP" smtClean="0">
                <a:latin typeface="Arial"/>
              </a:rPr>
              <a:t>“</a:t>
            </a:r>
            <a:r>
              <a:rPr lang="it-IT" smtClean="0"/>
              <a:t>metafisica</a:t>
            </a:r>
            <a:r>
              <a:rPr lang="it-IT" altLang="ja-JP" smtClean="0">
                <a:latin typeface="Arial"/>
              </a:rPr>
              <a:t>”</a:t>
            </a:r>
            <a:endParaRPr lang="it-IT"/>
          </a:p>
        </p:txBody>
      </p:sp>
      <p:sp>
        <p:nvSpPr>
          <p:cNvPr id="20482" name="Rectangle 2"/>
          <p:cNvSpPr>
            <a:spLocks noGrp="1" noChangeArrowheads="1"/>
          </p:cNvSpPr>
          <p:nvPr>
            <p:ph type="body" idx="1"/>
          </p:nvPr>
        </p:nvSpPr>
        <p:spPr>
          <a:xfrm>
            <a:off x="3268266" y="1964531"/>
            <a:ext cx="5148000" cy="4018359"/>
          </a:xfrm>
          <a:ln/>
        </p:spPr>
        <p:txBody>
          <a:bodyPr/>
          <a:lstStyle/>
          <a:p>
            <a:r>
              <a:rPr lang="it-IT" sz="2000" dirty="0" smtClean="0">
                <a:cs typeface="Times" charset="0"/>
              </a:rPr>
              <a:t>Il termine per millenni aveva avuto soltanto un significato filosofico, indicando la natura ultima e assoluta della realtà al di là delle sue determinazioni relative. </a:t>
            </a:r>
          </a:p>
          <a:p>
            <a:pPr algn="dist">
              <a:spcBef>
                <a:spcPts val="1400"/>
              </a:spcBef>
            </a:pPr>
            <a:r>
              <a:rPr lang="it-IT" sz="2000" dirty="0" smtClean="0">
                <a:cs typeface="Times" charset="0"/>
              </a:rPr>
              <a:t>In origine era stato usato da Andronico di Rodi soltanto per scopi classificatori, per indicare quei testi di Aristotele che venivano dopo quelli dedicati alle cose naturali: </a:t>
            </a:r>
            <a:r>
              <a:rPr lang="it-IT" sz="2000" kern="1000" dirty="0" smtClean="0">
                <a:cs typeface="Times" charset="0"/>
              </a:rPr>
              <a:t>«</a:t>
            </a:r>
            <a:r>
              <a:rPr lang="it-IT" sz="2000" kern="100" dirty="0" err="1" smtClean="0">
                <a:cs typeface="Times" charset="0"/>
              </a:rPr>
              <a:t>μετὰ</a:t>
            </a:r>
            <a:r>
              <a:rPr lang="it-IT" sz="2000" kern="100" dirty="0" smtClean="0">
                <a:cs typeface="Times" charset="0"/>
              </a:rPr>
              <a:t> </a:t>
            </a:r>
            <a:r>
              <a:rPr lang="it-IT" sz="2000" kern="100" dirty="0" err="1" smtClean="0">
                <a:cs typeface="Times" charset="0"/>
              </a:rPr>
              <a:t>τὰ</a:t>
            </a:r>
            <a:r>
              <a:rPr lang="it-IT" sz="2000" kern="100" dirty="0" smtClean="0">
                <a:cs typeface="Times" charset="0"/>
              </a:rPr>
              <a:t> </a:t>
            </a:r>
            <a:r>
              <a:rPr lang="it-IT" sz="2000" kern="100" dirty="0" err="1" smtClean="0">
                <a:cs typeface="Times" charset="0"/>
              </a:rPr>
              <a:t>φυσικά</a:t>
            </a:r>
            <a:r>
              <a:rPr lang="it-IT" sz="2000" kern="1000" dirty="0" smtClean="0">
                <a:cs typeface="Times" charset="0"/>
              </a:rPr>
              <a:t>» </a:t>
            </a:r>
            <a:r>
              <a:rPr lang="it-IT" sz="2000" dirty="0" smtClean="0">
                <a:cs typeface="Times" charset="0"/>
              </a:rPr>
              <a:t>(«metà </a:t>
            </a:r>
            <a:r>
              <a:rPr lang="it-IT" sz="2000" dirty="0" err="1" smtClean="0">
                <a:cs typeface="Times" charset="0"/>
              </a:rPr>
              <a:t>tà</a:t>
            </a:r>
            <a:r>
              <a:rPr lang="it-IT" sz="2000" dirty="0" smtClean="0">
                <a:cs typeface="Times" charset="0"/>
              </a:rPr>
              <a:t> </a:t>
            </a:r>
            <a:r>
              <a:rPr lang="it-IT" sz="2000" dirty="0" err="1" smtClean="0">
                <a:cs typeface="Times" charset="0"/>
              </a:rPr>
              <a:t>fisikà</a:t>
            </a:r>
            <a:r>
              <a:rPr lang="it-IT" sz="2000" dirty="0" smtClean="0">
                <a:cs typeface="Times" charset="0"/>
              </a:rPr>
              <a:t>»), da cui la forma contratta </a:t>
            </a:r>
            <a:r>
              <a:rPr lang="it-IT" sz="2000" dirty="0" err="1" smtClean="0">
                <a:cs typeface="Times" charset="0"/>
              </a:rPr>
              <a:t>μετ</a:t>
            </a:r>
            <a:r>
              <a:rPr lang="it-IT" sz="2000" dirty="0" smtClean="0">
                <a:cs typeface="Times" charset="0"/>
              </a:rPr>
              <a:t>α</a:t>
            </a:r>
            <a:r>
              <a:rPr lang="it-IT" sz="2000" dirty="0" err="1" smtClean="0">
                <a:cs typeface="Times" charset="0"/>
              </a:rPr>
              <a:t>φυσικά</a:t>
            </a:r>
            <a:r>
              <a:rPr lang="it-IT" sz="2000" dirty="0" smtClean="0">
                <a:cs typeface="Times" charset="0"/>
              </a:rPr>
              <a:t>, «metafisica». </a:t>
            </a:r>
            <a:endParaRPr lang="it-IT" sz="2000" dirty="0"/>
          </a:p>
        </p:txBody>
      </p:sp>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235" y="1964531"/>
            <a:ext cx="2376413"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4" name="Segnaposto numero diapositiva 3"/>
          <p:cNvSpPr>
            <a:spLocks noGrp="1"/>
          </p:cNvSpPr>
          <p:nvPr>
            <p:ph type="sldNum" sz="quarter" idx="12"/>
          </p:nvPr>
        </p:nvSpPr>
        <p:spPr/>
        <p:txBody>
          <a:bodyPr/>
          <a:lstStyle/>
          <a:p>
            <a:fld id="{4B58AA38-10A3-7743-AEDA-996861786C76}" type="slidenum">
              <a:rPr lang="it-IT" smtClean="0"/>
              <a:t>3</a:t>
            </a:fld>
            <a:endParaRPr lang="it-IT"/>
          </a:p>
        </p:txBody>
      </p:sp>
      <p:sp>
        <p:nvSpPr>
          <p:cNvPr id="7" name="CasellaDiTesto 6"/>
          <p:cNvSpPr txBox="1"/>
          <p:nvPr/>
        </p:nvSpPr>
        <p:spPr>
          <a:xfrm>
            <a:off x="732234" y="4969558"/>
            <a:ext cx="2376413" cy="1015663"/>
          </a:xfrm>
          <a:prstGeom prst="rect">
            <a:avLst/>
          </a:prstGeom>
          <a:solidFill>
            <a:schemeClr val="bg1">
              <a:lumMod val="50000"/>
            </a:schemeClr>
          </a:solidFill>
          <a:ln w="25400">
            <a:solidFill>
              <a:schemeClr val="lt1"/>
            </a:solidFill>
          </a:ln>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sz="1200" dirty="0" err="1">
                <a:solidFill>
                  <a:srgbClr val="FFFFFF"/>
                </a:solidFill>
                <a:latin typeface="小塚ゴシック Pro R" charset="0"/>
                <a:ea typeface="小塚ゴシック Pro R" charset="0"/>
                <a:cs typeface="小塚ゴシック Pro R" charset="0"/>
                <a:sym typeface="小塚ゴシック Pro R" charset="0"/>
              </a:rPr>
              <a:t>Ritratto</a:t>
            </a:r>
            <a:r>
              <a:rPr lang="en-US" sz="1200" dirty="0">
                <a:solidFill>
                  <a:srgbClr val="FFFFFF"/>
                </a:solidFill>
                <a:latin typeface="小塚ゴシック Pro R" charset="0"/>
                <a:ea typeface="小塚ゴシック Pro R" charset="0"/>
                <a:cs typeface="小塚ゴシック Pro R" charset="0"/>
                <a:sym typeface="小塚ゴシック Pro R" charset="0"/>
              </a:rPr>
              <a:t> di </a:t>
            </a:r>
            <a:r>
              <a:rPr lang="en-US" sz="1200" dirty="0" err="1">
                <a:solidFill>
                  <a:srgbClr val="FFFFFF"/>
                </a:solidFill>
                <a:latin typeface="小塚ゴシック Pro R" charset="0"/>
                <a:ea typeface="小塚ゴシック Pro R" charset="0"/>
                <a:cs typeface="小塚ゴシック Pro R" charset="0"/>
                <a:sym typeface="小塚ゴシック Pro R" charset="0"/>
              </a:rPr>
              <a:t>Aristotele</a:t>
            </a:r>
            <a:r>
              <a:rPr lang="en-US" sz="1200" dirty="0">
                <a:solidFill>
                  <a:srgbClr val="FFFFFF"/>
                </a:solidFill>
                <a:latin typeface="小塚ゴシック Pro R" charset="0"/>
                <a:ea typeface="小塚ゴシック Pro R" charset="0"/>
                <a:cs typeface="小塚ゴシック Pro R" charset="0"/>
                <a:sym typeface="小塚ゴシック Pro R" charset="0"/>
              </a:rPr>
              <a:t>, Roma, Palazzo </a:t>
            </a:r>
            <a:r>
              <a:rPr lang="en-US" sz="1200" dirty="0" err="1">
                <a:solidFill>
                  <a:srgbClr val="FFFFFF"/>
                </a:solidFill>
                <a:latin typeface="小塚ゴシック Pro R" charset="0"/>
                <a:ea typeface="小塚ゴシック Pro R" charset="0"/>
                <a:cs typeface="小塚ゴシック Pro R" charset="0"/>
                <a:sym typeface="小塚ゴシック Pro R" charset="0"/>
              </a:rPr>
              <a:t>Altemps</a:t>
            </a:r>
            <a:r>
              <a:rPr lang="en-US" sz="1200" dirty="0">
                <a:solidFill>
                  <a:srgbClr val="FFFFFF"/>
                </a:solidFill>
                <a:latin typeface="小塚ゴシック Pro R" charset="0"/>
                <a:ea typeface="小塚ゴシック Pro R" charset="0"/>
                <a:cs typeface="小塚ゴシック Pro R" charset="0"/>
                <a:sym typeface="小塚ゴシック Pro R" charset="0"/>
              </a:rPr>
              <a:t>: </a:t>
            </a:r>
            <a:r>
              <a:rPr lang="en-US" sz="1200" dirty="0" err="1">
                <a:solidFill>
                  <a:srgbClr val="FFFFFF"/>
                </a:solidFill>
                <a:latin typeface="小塚ゴシック Pro R" charset="0"/>
                <a:ea typeface="小塚ゴシック Pro R" charset="0"/>
                <a:cs typeface="小塚ゴシック Pro R" charset="0"/>
                <a:sym typeface="小塚ゴシック Pro R" charset="0"/>
              </a:rPr>
              <a:t>probabile</a:t>
            </a:r>
            <a:r>
              <a:rPr lang="en-US" sz="1200" dirty="0">
                <a:solidFill>
                  <a:srgbClr val="FFFFFF"/>
                </a:solidFill>
                <a:latin typeface="小塚ゴシック Pro R" charset="0"/>
                <a:ea typeface="小塚ゴシック Pro R" charset="0"/>
                <a:cs typeface="小塚ゴシック Pro R" charset="0"/>
                <a:sym typeface="小塚ゴシック Pro R" charset="0"/>
              </a:rPr>
              <a:t> replica </a:t>
            </a:r>
            <a:r>
              <a:rPr lang="en-US" sz="1200" dirty="0" err="1">
                <a:solidFill>
                  <a:srgbClr val="FFFFFF"/>
                </a:solidFill>
                <a:latin typeface="小塚ゴシック Pro R" charset="0"/>
                <a:ea typeface="小塚ゴシック Pro R" charset="0"/>
                <a:cs typeface="小塚ゴシック Pro R" charset="0"/>
                <a:sym typeface="小塚ゴシック Pro R" charset="0"/>
              </a:rPr>
              <a:t>dell’originale</a:t>
            </a:r>
            <a:r>
              <a:rPr lang="en-US" sz="1200" dirty="0">
                <a:solidFill>
                  <a:srgbClr val="FFFFFF"/>
                </a:solidFill>
                <a:latin typeface="小塚ゴシック Pro R" charset="0"/>
                <a:ea typeface="小塚ゴシック Pro R" charset="0"/>
                <a:cs typeface="小塚ゴシック Pro R" charset="0"/>
                <a:sym typeface="小塚ゴシック Pro R" charset="0"/>
              </a:rPr>
              <a:t> </a:t>
            </a:r>
            <a:r>
              <a:rPr lang="en-US" sz="1200" dirty="0" err="1">
                <a:solidFill>
                  <a:srgbClr val="FFFFFF"/>
                </a:solidFill>
                <a:latin typeface="小塚ゴシック Pro R" charset="0"/>
                <a:ea typeface="小塚ゴシック Pro R" charset="0"/>
                <a:cs typeface="小塚ゴシック Pro R" charset="0"/>
                <a:sym typeface="小塚ゴシック Pro R" charset="0"/>
              </a:rPr>
              <a:t>commissionato</a:t>
            </a:r>
            <a:r>
              <a:rPr lang="en-US" sz="1200" dirty="0">
                <a:solidFill>
                  <a:srgbClr val="FFFFFF"/>
                </a:solidFill>
                <a:latin typeface="小塚ゴシック Pro R" charset="0"/>
                <a:ea typeface="小塚ゴシック Pro R" charset="0"/>
                <a:cs typeface="小塚ゴシック Pro R" charset="0"/>
                <a:sym typeface="小塚ゴシック Pro R" charset="0"/>
              </a:rPr>
              <a:t> a </a:t>
            </a:r>
            <a:r>
              <a:rPr lang="en-US" sz="1200" dirty="0" err="1">
                <a:solidFill>
                  <a:srgbClr val="FFFFFF"/>
                </a:solidFill>
                <a:latin typeface="小塚ゴシック Pro R" charset="0"/>
                <a:ea typeface="小塚ゴシック Pro R" charset="0"/>
                <a:cs typeface="小塚ゴシック Pro R" charset="0"/>
                <a:sym typeface="小塚ゴシック Pro R" charset="0"/>
              </a:rPr>
              <a:t>Lisippo</a:t>
            </a:r>
            <a:r>
              <a:rPr lang="en-US" sz="1200" dirty="0">
                <a:solidFill>
                  <a:srgbClr val="FFFFFF"/>
                </a:solidFill>
                <a:latin typeface="小塚ゴシック Pro R" charset="0"/>
                <a:ea typeface="小塚ゴシック Pro R" charset="0"/>
                <a:cs typeface="小塚ゴシック Pro R" charset="0"/>
                <a:sym typeface="小塚ゴシック Pro R" charset="0"/>
              </a:rPr>
              <a:t> da Alessandro </a:t>
            </a:r>
            <a:r>
              <a:rPr lang="en-US" sz="1200" dirty="0" err="1">
                <a:solidFill>
                  <a:srgbClr val="FFFFFF"/>
                </a:solidFill>
                <a:latin typeface="小塚ゴシック Pro R" charset="0"/>
                <a:ea typeface="小塚ゴシック Pro R" charset="0"/>
                <a:cs typeface="小塚ゴシック Pro R" charset="0"/>
                <a:sym typeface="小塚ゴシック Pro R" charset="0"/>
              </a:rPr>
              <a:t>Magno</a:t>
            </a:r>
            <a:endParaRPr lang="en-US" sz="1200" dirty="0">
              <a:solidFill>
                <a:srgbClr val="FFFFFF"/>
              </a:solidFill>
              <a:latin typeface="小塚ゴシック Pro R" charset="0"/>
              <a:ea typeface="小塚ゴシック Pro R" charset="0"/>
              <a:cs typeface="小塚ゴシック Pro R" charset="0"/>
              <a:sym typeface="小塚ゴシック Pro R" charset="0"/>
            </a:endParaRPr>
          </a:p>
        </p:txBody>
      </p:sp>
    </p:spTree>
    <p:extLst>
      <p:ext uri="{BB962C8B-B14F-4D97-AF65-F5344CB8AC3E}">
        <p14:creationId xmlns:p14="http://schemas.microsoft.com/office/powerpoint/2010/main" val="253030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L’enigma dell’ora </a:t>
            </a:r>
            <a:br>
              <a:rPr lang="it-IT" dirty="0" smtClean="0"/>
            </a:br>
            <a:r>
              <a:rPr lang="it-IT" sz="1400" dirty="0" smtClean="0"/>
              <a:t>(Milano, collezione privata, 1911)</a:t>
            </a:r>
            <a:br>
              <a:rPr lang="it-IT" sz="1400" dirty="0" smtClean="0"/>
            </a:br>
            <a:endParaRPr lang="it-IT" sz="1400"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30</a:t>
            </a:fld>
            <a:endParaRPr lang="it-IT"/>
          </a:p>
        </p:txBody>
      </p:sp>
      <p:pic>
        <p:nvPicPr>
          <p:cNvPr id="6" name="Immagine 5" descr="L'enigma dell'or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9644" y="1653463"/>
            <a:ext cx="5596356" cy="4186074"/>
          </a:xfrm>
          <a:prstGeom prst="rect">
            <a:avLst/>
          </a:prstGeom>
        </p:spPr>
      </p:pic>
    </p:spTree>
    <p:extLst>
      <p:ext uri="{BB962C8B-B14F-4D97-AF65-F5344CB8AC3E}">
        <p14:creationId xmlns:p14="http://schemas.microsoft.com/office/powerpoint/2010/main" val="20844117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4B58AA38-10A3-7743-AEDA-996861786C76}" type="slidenum">
              <a:rPr lang="it-IT" smtClean="0"/>
              <a:t>31</a:t>
            </a:fld>
            <a:endParaRPr lang="it-IT"/>
          </a:p>
        </p:txBody>
      </p:sp>
      <p:sp>
        <p:nvSpPr>
          <p:cNvPr id="5" name="Segnaposto contenuto 2"/>
          <p:cNvSpPr>
            <a:spLocks noGrp="1"/>
          </p:cNvSpPr>
          <p:nvPr>
            <p:ph idx="1"/>
          </p:nvPr>
        </p:nvSpPr>
        <p:spPr>
          <a:xfrm>
            <a:off x="914400" y="1201615"/>
            <a:ext cx="7313613" cy="4589585"/>
          </a:xfrm>
        </p:spPr>
        <p:txBody>
          <a:bodyPr>
            <a:normAutofit fontScale="92500"/>
          </a:bodyPr>
          <a:lstStyle/>
          <a:p>
            <a:pPr lvl="1"/>
            <a:r>
              <a:rPr lang="it-IT" sz="2400" dirty="0" smtClean="0"/>
              <a:t>Tutta </a:t>
            </a:r>
            <a:r>
              <a:rPr lang="it-IT" sz="2400" dirty="0"/>
              <a:t>la produzione di D.C. è fondata </a:t>
            </a:r>
            <a:r>
              <a:rPr lang="it-IT" sz="2400" dirty="0" smtClean="0"/>
              <a:t>sull'</a:t>
            </a:r>
            <a:r>
              <a:rPr lang="it-IT" sz="2400" b="1" dirty="0" smtClean="0"/>
              <a:t>enigmaticità</a:t>
            </a:r>
            <a:r>
              <a:rPr lang="it-IT" sz="2400" dirty="0" smtClean="0"/>
              <a:t>, ragione </a:t>
            </a:r>
            <a:r>
              <a:rPr lang="it-IT" sz="2400" dirty="0"/>
              <a:t>per cui sarà ammirato e preso a modello da </a:t>
            </a:r>
            <a:r>
              <a:rPr lang="it-IT" sz="2400" dirty="0" smtClean="0"/>
              <a:t>Magritte.</a:t>
            </a:r>
            <a:endParaRPr lang="it-IT" sz="1600" b="1" i="1" dirty="0"/>
          </a:p>
          <a:p>
            <a:pPr lvl="1"/>
            <a:r>
              <a:rPr lang="it-IT" sz="2400" dirty="0" smtClean="0"/>
              <a:t>Può essere </a:t>
            </a:r>
            <a:r>
              <a:rPr lang="it-IT" sz="2400" dirty="0" smtClean="0"/>
              <a:t>considerata </a:t>
            </a:r>
            <a:r>
              <a:rPr lang="it-IT" sz="2400" b="1" dirty="0" smtClean="0"/>
              <a:t>“un'opera </a:t>
            </a:r>
            <a:r>
              <a:rPr lang="it-IT" sz="2400" b="1" dirty="0" err="1" smtClean="0"/>
              <a:t>antifuturista</a:t>
            </a:r>
            <a:r>
              <a:rPr lang="it-IT" sz="2400" b="1" dirty="0" smtClean="0"/>
              <a:t>”</a:t>
            </a:r>
            <a:r>
              <a:rPr lang="it-IT" sz="2400" dirty="0" smtClean="0"/>
              <a:t>, infatti esalta indirettamente le forme del Rinascimento, con la mediazione simbolica della </a:t>
            </a:r>
            <a:r>
              <a:rPr lang="it-IT" sz="2400" dirty="0"/>
              <a:t>purezza del portico ad </a:t>
            </a:r>
            <a:r>
              <a:rPr lang="it-IT" sz="2400" dirty="0" smtClean="0"/>
              <a:t>archi.</a:t>
            </a:r>
            <a:endParaRPr lang="it-IT" sz="1600" b="1" i="1" dirty="0"/>
          </a:p>
          <a:p>
            <a:pPr lvl="1"/>
            <a:r>
              <a:rPr lang="it-IT" sz="2400" b="1" dirty="0"/>
              <a:t>Attesa e </a:t>
            </a:r>
            <a:r>
              <a:rPr lang="it-IT" sz="2400" b="1" dirty="0" smtClean="0"/>
              <a:t>silenzio </a:t>
            </a:r>
            <a:r>
              <a:rPr lang="it-IT" sz="2400" dirty="0" smtClean="0"/>
              <a:t>dominano il dipinto.</a:t>
            </a:r>
            <a:endParaRPr lang="it-IT" sz="1600" b="1" i="1" dirty="0"/>
          </a:p>
          <a:p>
            <a:pPr lvl="1"/>
            <a:r>
              <a:rPr lang="it-IT" sz="2400" dirty="0" smtClean="0"/>
              <a:t>È tipico in D.C. un </a:t>
            </a:r>
            <a:r>
              <a:rPr lang="it-IT" sz="2400" b="1" dirty="0" smtClean="0"/>
              <a:t>rapporto </a:t>
            </a:r>
            <a:r>
              <a:rPr lang="it-IT" sz="2400" b="1" dirty="0"/>
              <a:t>necessario tra titolo e </a:t>
            </a:r>
            <a:r>
              <a:rPr lang="it-IT" sz="2400" b="1" dirty="0" smtClean="0"/>
              <a:t>contenuto, che costituiscono un tutto inscindibile</a:t>
            </a:r>
            <a:r>
              <a:rPr lang="it-IT" sz="2400" dirty="0" smtClean="0"/>
              <a:t>. La riflessione che lo spettatore fa sul titolo è uno stimolo </a:t>
            </a:r>
            <a:r>
              <a:rPr lang="it-IT" sz="2400" dirty="0"/>
              <a:t>al sorgere di </a:t>
            </a:r>
            <a:r>
              <a:rPr lang="it-IT" sz="2400" dirty="0" smtClean="0"/>
              <a:t>domande, per le quali non esiste, tuttavia, </a:t>
            </a:r>
            <a:r>
              <a:rPr lang="it-IT" sz="2400" dirty="0" smtClean="0"/>
              <a:t>alcuna risposta</a:t>
            </a:r>
            <a:r>
              <a:rPr lang="it-IT" sz="2400" dirty="0" smtClean="0"/>
              <a:t>.</a:t>
            </a:r>
            <a:endParaRPr lang="it-IT" sz="1600" b="1" i="1" dirty="0"/>
          </a:p>
          <a:p>
            <a:endParaRPr lang="it-IT" dirty="0"/>
          </a:p>
        </p:txBody>
      </p:sp>
    </p:spTree>
    <p:extLst>
      <p:ext uri="{BB962C8B-B14F-4D97-AF65-F5344CB8AC3E}">
        <p14:creationId xmlns:p14="http://schemas.microsoft.com/office/powerpoint/2010/main" val="11386638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4B58AA38-10A3-7743-AEDA-996861786C76}" type="slidenum">
              <a:rPr lang="it-IT" smtClean="0"/>
              <a:t>32</a:t>
            </a:fld>
            <a:endParaRPr lang="it-IT"/>
          </a:p>
        </p:txBody>
      </p:sp>
      <p:sp>
        <p:nvSpPr>
          <p:cNvPr id="5" name="Segnaposto contenuto 2"/>
          <p:cNvSpPr>
            <a:spLocks noGrp="1"/>
          </p:cNvSpPr>
          <p:nvPr>
            <p:ph idx="1"/>
          </p:nvPr>
        </p:nvSpPr>
        <p:spPr>
          <a:xfrm>
            <a:off x="273538" y="322386"/>
            <a:ext cx="8730906" cy="6379308"/>
          </a:xfrm>
        </p:spPr>
        <p:txBody>
          <a:bodyPr numCol="2">
            <a:normAutofit fontScale="62500" lnSpcReduction="20000"/>
          </a:bodyPr>
          <a:lstStyle/>
          <a:p>
            <a:r>
              <a:rPr lang="it-IT" dirty="0"/>
              <a:t>Come si sa, l’arte di de Chirico ci sembra </a:t>
            </a:r>
            <a:r>
              <a:rPr lang="it-IT" dirty="0" smtClean="0"/>
              <a:t>“ambigua</a:t>
            </a:r>
            <a:r>
              <a:rPr lang="it-IT" dirty="0"/>
              <a:t>, inquietante, </a:t>
            </a:r>
            <a:r>
              <a:rPr lang="it-IT" dirty="0" smtClean="0"/>
              <a:t>contraddittoria”, </a:t>
            </a:r>
            <a:r>
              <a:rPr lang="it-IT" dirty="0"/>
              <a:t>forse soprattutto perché </a:t>
            </a:r>
            <a:r>
              <a:rPr lang="it-IT" dirty="0" smtClean="0"/>
              <a:t>“colloca </a:t>
            </a:r>
            <a:r>
              <a:rPr lang="it-IT" dirty="0"/>
              <a:t>forme senza sostanza vitale in uno spazio vuoto e inabitabile, in un tempo che non è eterno, ma </a:t>
            </a:r>
            <a:r>
              <a:rPr lang="it-IT" dirty="0" smtClean="0"/>
              <a:t>immobile” (</a:t>
            </a:r>
            <a:r>
              <a:rPr lang="it-IT" b="1" dirty="0"/>
              <a:t>e l’immobilità appare come una caratteristica peculiare dell’eternità</a:t>
            </a:r>
            <a:r>
              <a:rPr lang="it-IT" dirty="0"/>
              <a:t>): anche lo spazio è enigmatico, proprio perché non è altro che una modalità per rappresentare un certo tipo di tempo.</a:t>
            </a:r>
          </a:p>
          <a:p>
            <a:r>
              <a:rPr lang="it-IT" dirty="0"/>
              <a:t>Anche questo tema de Chirico lo ritrova nei tre filosofi tedeschi. In </a:t>
            </a:r>
            <a:r>
              <a:rPr lang="it-IT" b="1" dirty="0"/>
              <a:t>Schopenhauer</a:t>
            </a:r>
            <a:r>
              <a:rPr lang="it-IT" dirty="0"/>
              <a:t> il tempo (con lo spazio) è kantianamente una </a:t>
            </a:r>
            <a:r>
              <a:rPr lang="it-IT" i="1" dirty="0"/>
              <a:t>forma a priori</a:t>
            </a:r>
            <a:r>
              <a:rPr lang="it-IT" dirty="0"/>
              <a:t> della sensibilità; </a:t>
            </a:r>
            <a:r>
              <a:rPr lang="it-IT" b="1" dirty="0"/>
              <a:t>ma in lui esso non costituisce un elemento positivo della conoscenza umana, anzi, al contrario, è motivo di illusoria apparenza, il </a:t>
            </a:r>
            <a:r>
              <a:rPr lang="it-IT" b="1" i="1" dirty="0"/>
              <a:t>velo di Maya</a:t>
            </a:r>
            <a:r>
              <a:rPr lang="it-IT" dirty="0"/>
              <a:t>, che è sì possibile squarciare da parte dell’uomo, senza che peraltro l’esistenza guadagni alcun significato. </a:t>
            </a:r>
            <a:endParaRPr lang="it-IT" dirty="0" smtClean="0"/>
          </a:p>
          <a:p>
            <a:r>
              <a:rPr lang="it-IT" b="1" dirty="0" smtClean="0"/>
              <a:t>Nietzsche</a:t>
            </a:r>
            <a:r>
              <a:rPr lang="it-IT" b="1" dirty="0"/>
              <a:t>, per superare il </a:t>
            </a:r>
            <a:r>
              <a:rPr lang="it-IT" b="1" i="1" dirty="0"/>
              <a:t>nichilismo</a:t>
            </a:r>
            <a:r>
              <a:rPr lang="it-IT" b="1" dirty="0"/>
              <a:t> e quindi finalmente "dare un senso" ad un mondo che non ne ha, propone</a:t>
            </a:r>
            <a:r>
              <a:rPr lang="it-IT" dirty="0"/>
              <a:t> quello che definisce </a:t>
            </a:r>
            <a:r>
              <a:rPr lang="it-IT" dirty="0" smtClean="0"/>
              <a:t>“la </a:t>
            </a:r>
            <a:r>
              <a:rPr lang="it-IT" dirty="0"/>
              <a:t>più sublime formula di affermazione che in generale possa essere </a:t>
            </a:r>
            <a:r>
              <a:rPr lang="it-IT" dirty="0" smtClean="0"/>
              <a:t>raggiunta”, </a:t>
            </a:r>
            <a:r>
              <a:rPr lang="it-IT" dirty="0"/>
              <a:t>ma, al tempo stesso, </a:t>
            </a:r>
            <a:r>
              <a:rPr lang="it-IT" dirty="0" smtClean="0"/>
              <a:t>“</a:t>
            </a:r>
            <a:r>
              <a:rPr lang="it-IT" i="1" dirty="0" smtClean="0"/>
              <a:t>il </a:t>
            </a:r>
            <a:r>
              <a:rPr lang="it-IT" i="1" dirty="0"/>
              <a:t>peso più </a:t>
            </a:r>
            <a:r>
              <a:rPr lang="it-IT" i="1" dirty="0" smtClean="0"/>
              <a:t>grande</a:t>
            </a:r>
            <a:r>
              <a:rPr lang="it-IT" dirty="0" smtClean="0"/>
              <a:t>”: “</a:t>
            </a:r>
            <a:r>
              <a:rPr lang="it-IT" b="1" dirty="0" smtClean="0"/>
              <a:t>l’eterno </a:t>
            </a:r>
            <a:r>
              <a:rPr lang="it-IT" b="1" dirty="0"/>
              <a:t>ritorno </a:t>
            </a:r>
            <a:r>
              <a:rPr lang="it-IT" b="1" dirty="0" smtClean="0"/>
              <a:t>dell’uguale”</a:t>
            </a:r>
            <a:r>
              <a:rPr lang="it-IT" dirty="0" smtClean="0"/>
              <a:t>, </a:t>
            </a:r>
            <a:r>
              <a:rPr lang="it-IT" dirty="0"/>
              <a:t>ossia l’eterno ripetersi di tutte le vicende (il cui precedente più simile è rappresentato dalla visione ciclica del cosmo propria dello Stoicismo antico</a:t>
            </a:r>
            <a:r>
              <a:rPr lang="it-IT" dirty="0" smtClean="0"/>
              <a:t>). </a:t>
            </a:r>
          </a:p>
          <a:p>
            <a:r>
              <a:rPr lang="it-IT" b="1" dirty="0" err="1" smtClean="0"/>
              <a:t>Weininger</a:t>
            </a:r>
            <a:r>
              <a:rPr lang="it-IT" dirty="0" smtClean="0"/>
              <a:t>, </a:t>
            </a:r>
            <a:r>
              <a:rPr lang="it-IT" dirty="0"/>
              <a:t>invece, in pagine davvero intense, </a:t>
            </a:r>
            <a:r>
              <a:rPr lang="it-IT" b="1" dirty="0"/>
              <a:t>rifiuta la circolarità del tempo e ne propugna l’</a:t>
            </a:r>
            <a:r>
              <a:rPr lang="it-IT" b="1" i="1" dirty="0"/>
              <a:t>irreversibilità</a:t>
            </a:r>
            <a:r>
              <a:rPr lang="it-IT" b="1" dirty="0"/>
              <a:t>, considerata </a:t>
            </a:r>
            <a:r>
              <a:rPr lang="it-IT" b="1" dirty="0" smtClean="0"/>
              <a:t>“un’espressione </a:t>
            </a:r>
            <a:r>
              <a:rPr lang="it-IT" b="1" dirty="0"/>
              <a:t>dell’eticità della </a:t>
            </a:r>
            <a:r>
              <a:rPr lang="it-IT" b="1" dirty="0" smtClean="0"/>
              <a:t>vita”</a:t>
            </a:r>
            <a:r>
              <a:rPr lang="it-IT" dirty="0" smtClean="0"/>
              <a:t>, </a:t>
            </a:r>
            <a:r>
              <a:rPr lang="it-IT" dirty="0"/>
              <a:t>la quale è </a:t>
            </a:r>
            <a:r>
              <a:rPr lang="it-IT" dirty="0" smtClean="0"/>
              <a:t>“una </a:t>
            </a:r>
            <a:r>
              <a:rPr lang="it-IT" dirty="0"/>
              <a:t>specie di viaggio </a:t>
            </a:r>
            <a:r>
              <a:rPr lang="it-IT" i="1" dirty="0"/>
              <a:t>attraverso lo spazio dell’io </a:t>
            </a:r>
            <a:r>
              <a:rPr lang="it-IT" i="1" dirty="0" smtClean="0"/>
              <a:t>interiore</a:t>
            </a:r>
            <a:r>
              <a:rPr lang="it-IT" dirty="0" smtClean="0"/>
              <a:t>”, </a:t>
            </a:r>
            <a:r>
              <a:rPr lang="it-IT" dirty="0"/>
              <a:t>dove </a:t>
            </a:r>
            <a:r>
              <a:rPr lang="it-IT" dirty="0" smtClean="0"/>
              <a:t>“l’inconscio </a:t>
            </a:r>
            <a:r>
              <a:rPr lang="it-IT" dirty="0"/>
              <a:t>è il </a:t>
            </a:r>
            <a:r>
              <a:rPr lang="it-IT" dirty="0" smtClean="0"/>
              <a:t>tempo”.</a:t>
            </a:r>
            <a:endParaRPr lang="it-IT" dirty="0"/>
          </a:p>
          <a:p>
            <a:r>
              <a:rPr lang="it-IT" b="1" dirty="0"/>
              <a:t>Nei quadri di de Chirico il tempo </a:t>
            </a:r>
            <a:r>
              <a:rPr lang="it-IT" b="1" dirty="0" smtClean="0"/>
              <a:t>“si </a:t>
            </a:r>
            <a:r>
              <a:rPr lang="it-IT" b="1" dirty="0"/>
              <a:t>manifesta in triplice maniera</a:t>
            </a:r>
            <a:r>
              <a:rPr lang="it-IT" dirty="0"/>
              <a:t>: </a:t>
            </a:r>
            <a:endParaRPr lang="it-IT" dirty="0" smtClean="0"/>
          </a:p>
          <a:p>
            <a:pPr lvl="1"/>
            <a:r>
              <a:rPr lang="it-IT" b="1" dirty="0" smtClean="0"/>
              <a:t>con </a:t>
            </a:r>
            <a:r>
              <a:rPr lang="it-IT" b="1" dirty="0"/>
              <a:t>gli orologi, segni del tempo attuale; </a:t>
            </a:r>
            <a:endParaRPr lang="it-IT" b="1" dirty="0" smtClean="0"/>
          </a:p>
          <a:p>
            <a:pPr lvl="1"/>
            <a:r>
              <a:rPr lang="it-IT" b="1" dirty="0" smtClean="0"/>
              <a:t>con </a:t>
            </a:r>
            <a:r>
              <a:rPr lang="it-IT" b="1" dirty="0"/>
              <a:t>le ombre, che ci riportano al tempo passato; </a:t>
            </a:r>
            <a:endParaRPr lang="it-IT" b="1" dirty="0" smtClean="0"/>
          </a:p>
          <a:p>
            <a:pPr lvl="1"/>
            <a:r>
              <a:rPr lang="it-IT" b="1" dirty="0" smtClean="0"/>
              <a:t>e </a:t>
            </a:r>
            <a:r>
              <a:rPr lang="it-IT" b="1" dirty="0"/>
              <a:t>infine con le architetture, che sono senza età e attraverso il presente collegano il passato al </a:t>
            </a:r>
            <a:r>
              <a:rPr lang="it-IT" b="1" dirty="0" smtClean="0"/>
              <a:t>futuro”</a:t>
            </a:r>
            <a:r>
              <a:rPr lang="it-IT" dirty="0" smtClean="0"/>
              <a:t>. </a:t>
            </a:r>
          </a:p>
          <a:p>
            <a:r>
              <a:rPr lang="it-IT" dirty="0" smtClean="0"/>
              <a:t>Il </a:t>
            </a:r>
            <a:r>
              <a:rPr lang="it-IT" dirty="0"/>
              <a:t>fatto che, tuttavia, ci sia in genere un evidente sfasamento tra le ombre allungate degli edifici e l’ora indicata sui quadranti ne accentua ancor più l’enigmaticità. Si potrebbe, quindi, dire che nella pittura </a:t>
            </a:r>
            <a:r>
              <a:rPr lang="it-IT" dirty="0" err="1"/>
              <a:t>dechirichiana</a:t>
            </a:r>
            <a:r>
              <a:rPr lang="it-IT" dirty="0"/>
              <a:t> il tempo sia protagonista, magari proprio per la sua assenza</a:t>
            </a:r>
            <a:r>
              <a:rPr lang="it-IT" dirty="0" smtClean="0"/>
              <a:t>.</a:t>
            </a:r>
          </a:p>
          <a:p>
            <a:pPr marL="450850" lvl="1" indent="0">
              <a:buNone/>
            </a:pPr>
            <a:r>
              <a:rPr lang="it-IT" dirty="0" smtClean="0"/>
              <a:t>	</a:t>
            </a:r>
          </a:p>
          <a:p>
            <a:pPr marL="450850" lvl="1" indent="0">
              <a:buNone/>
            </a:pPr>
            <a:r>
              <a:rPr lang="it-IT" dirty="0"/>
              <a:t>	</a:t>
            </a:r>
            <a:r>
              <a:rPr lang="it-IT" dirty="0" smtClean="0"/>
              <a:t>(Prof. Stefano Martini, op.cit.)</a:t>
            </a:r>
            <a:endParaRPr lang="it-IT" dirty="0"/>
          </a:p>
        </p:txBody>
      </p:sp>
    </p:spTree>
    <p:extLst>
      <p:ext uri="{BB962C8B-B14F-4D97-AF65-F5344CB8AC3E}">
        <p14:creationId xmlns:p14="http://schemas.microsoft.com/office/powerpoint/2010/main" val="17008272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14400" y="190623"/>
            <a:ext cx="7313613" cy="659300"/>
          </a:xfrm>
        </p:spPr>
        <p:txBody>
          <a:bodyPr/>
          <a:lstStyle/>
          <a:p>
            <a:r>
              <a:rPr lang="it-IT" dirty="0" smtClean="0"/>
              <a:t>Le muse inquietanti</a:t>
            </a:r>
            <a:br>
              <a:rPr lang="it-IT" dirty="0" smtClean="0"/>
            </a:br>
            <a:r>
              <a:rPr lang="it-IT" sz="1400" dirty="0" smtClean="0"/>
              <a:t>(</a:t>
            </a:r>
            <a:r>
              <a:rPr lang="it-IT" sz="1400" dirty="0"/>
              <a:t>Milano, </a:t>
            </a:r>
            <a:r>
              <a:rPr lang="it-IT" sz="1400" dirty="0" smtClean="0"/>
              <a:t>Collezione Mattioli, 1917)</a:t>
            </a:r>
            <a:endParaRPr lang="it-IT" sz="1400"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33</a:t>
            </a:fld>
            <a:endParaRPr lang="it-IT"/>
          </a:p>
        </p:txBody>
      </p:sp>
      <p:pic>
        <p:nvPicPr>
          <p:cNvPr id="7" name="Immagine 6" descr="Le muse inquietant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7456" y="1148975"/>
            <a:ext cx="3997236" cy="5492029"/>
          </a:xfrm>
          <a:prstGeom prst="rect">
            <a:avLst/>
          </a:prstGeom>
        </p:spPr>
      </p:pic>
    </p:spTree>
    <p:extLst>
      <p:ext uri="{BB962C8B-B14F-4D97-AF65-F5344CB8AC3E}">
        <p14:creationId xmlns:p14="http://schemas.microsoft.com/office/powerpoint/2010/main" val="316080404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914400" y="1357923"/>
            <a:ext cx="7313613" cy="4433277"/>
          </a:xfrm>
        </p:spPr>
        <p:txBody>
          <a:bodyPr>
            <a:normAutofit/>
          </a:bodyPr>
          <a:lstStyle/>
          <a:p>
            <a:pPr lvl="1"/>
            <a:r>
              <a:rPr lang="it-IT" sz="2400" dirty="0" smtClean="0"/>
              <a:t>Vi è dissonanza tra titolo e opera. Ne consegue che, non vedendo realmente delle Muse, almeno come l’iconografia tradizionale ce le mostrerebbe, siamo indotti a porci delle domande.</a:t>
            </a:r>
            <a:endParaRPr lang="it-IT" sz="1600" b="1" i="1" dirty="0" smtClean="0"/>
          </a:p>
          <a:p>
            <a:pPr lvl="1"/>
            <a:r>
              <a:rPr lang="it-IT" sz="2400" dirty="0" smtClean="0"/>
              <a:t>C’è incoerenza tra gli elementi della scena rappresentata.</a:t>
            </a:r>
            <a:endParaRPr lang="it-IT" sz="1600" b="1" i="1" dirty="0"/>
          </a:p>
          <a:p>
            <a:pPr lvl="1"/>
            <a:r>
              <a:rPr lang="it-IT" sz="2400" dirty="0" smtClean="0"/>
              <a:t>È evidente il sovvertimento dei </a:t>
            </a:r>
            <a:r>
              <a:rPr lang="it-IT" sz="2400" dirty="0"/>
              <a:t>rapporti di </a:t>
            </a:r>
            <a:r>
              <a:rPr lang="it-IT" sz="2400" dirty="0" smtClean="0"/>
              <a:t>scala.</a:t>
            </a:r>
            <a:endParaRPr lang="it-IT" sz="1600" b="1" i="1" dirty="0"/>
          </a:p>
          <a:p>
            <a:pPr lvl="1"/>
            <a:r>
              <a:rPr lang="it-IT" sz="2400" dirty="0" smtClean="0"/>
              <a:t>L’uso predominante delle </a:t>
            </a:r>
            <a:r>
              <a:rPr lang="it-IT" sz="2400" dirty="0"/>
              <a:t>ombre portate </a:t>
            </a:r>
            <a:r>
              <a:rPr lang="it-IT" sz="2400" dirty="0" smtClean="0"/>
              <a:t>suggerisce arcane presenze, forse esterne allo spazio visibile. C’è pertanto qualcosa che va oltre il visibile e che è fonte di inquietudine.</a:t>
            </a:r>
            <a:endParaRPr lang="it-IT" sz="1600" b="1" i="1" dirty="0"/>
          </a:p>
          <a:p>
            <a:endParaRPr lang="it-IT"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34</a:t>
            </a:fld>
            <a:endParaRPr lang="it-IT"/>
          </a:p>
        </p:txBody>
      </p:sp>
    </p:spTree>
    <p:extLst>
      <p:ext uri="{BB962C8B-B14F-4D97-AF65-F5344CB8AC3E}">
        <p14:creationId xmlns:p14="http://schemas.microsoft.com/office/powerpoint/2010/main" val="326375502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14400" y="175846"/>
            <a:ext cx="7313613" cy="873593"/>
          </a:xfrm>
        </p:spPr>
        <p:txBody>
          <a:bodyPr/>
          <a:lstStyle/>
          <a:p>
            <a:r>
              <a:rPr lang="it-IT" dirty="0" smtClean="0"/>
              <a:t>Villa romana</a:t>
            </a:r>
            <a:br>
              <a:rPr lang="it-IT" dirty="0" smtClean="0"/>
            </a:br>
            <a:r>
              <a:rPr lang="it-IT" sz="1400" dirty="0" smtClean="0"/>
              <a:t>(New York, collezione privata, 1922)</a:t>
            </a:r>
            <a:endParaRPr lang="it-IT" sz="1400"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35</a:t>
            </a:fld>
            <a:endParaRPr lang="it-IT"/>
          </a:p>
        </p:txBody>
      </p:sp>
      <p:pic>
        <p:nvPicPr>
          <p:cNvPr id="7" name="Immagine 6" descr="De-Chirico_paesaggio_romano_0912230427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1249413"/>
            <a:ext cx="3810000" cy="5199328"/>
          </a:xfrm>
          <a:prstGeom prst="rect">
            <a:avLst/>
          </a:prstGeom>
        </p:spPr>
      </p:pic>
    </p:spTree>
    <p:extLst>
      <p:ext uri="{BB962C8B-B14F-4D97-AF65-F5344CB8AC3E}">
        <p14:creationId xmlns:p14="http://schemas.microsoft.com/office/powerpoint/2010/main" val="13558078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Isola_di_San_Michele_Veni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836482"/>
            <a:ext cx="9144000" cy="2021518"/>
          </a:xfrm>
          <a:prstGeom prst="rect">
            <a:avLst/>
          </a:prstGeom>
          <a:ln>
            <a:solidFill>
              <a:schemeClr val="lt1"/>
            </a:solidFill>
          </a:ln>
          <a:effectLst>
            <a:softEdge rad="241300"/>
          </a:effectLst>
        </p:spPr>
      </p:pic>
      <p:sp>
        <p:nvSpPr>
          <p:cNvPr id="3" name="Segnaposto contenuto 2"/>
          <p:cNvSpPr>
            <a:spLocks noGrp="1"/>
          </p:cNvSpPr>
          <p:nvPr>
            <p:ph idx="1"/>
          </p:nvPr>
        </p:nvSpPr>
        <p:spPr>
          <a:xfrm>
            <a:off x="361462" y="732693"/>
            <a:ext cx="8440615" cy="4103790"/>
          </a:xfrm>
        </p:spPr>
        <p:txBody>
          <a:bodyPr>
            <a:normAutofit fontScale="70000" lnSpcReduction="20000"/>
          </a:bodyPr>
          <a:lstStyle/>
          <a:p>
            <a:pPr lvl="1"/>
            <a:r>
              <a:rPr lang="it-IT" sz="2400" dirty="0" smtClean="0"/>
              <a:t>Quest’opera evoca nello sfondo </a:t>
            </a:r>
            <a:r>
              <a:rPr lang="it-IT" sz="2400" b="1" dirty="0" smtClean="0"/>
              <a:t>“L'Isola dei morti” di Arnold </a:t>
            </a:r>
            <a:r>
              <a:rPr lang="it-IT" sz="2400" b="1" dirty="0" err="1" smtClean="0"/>
              <a:t>Böcklin</a:t>
            </a:r>
            <a:r>
              <a:rPr lang="it-IT" sz="2400" dirty="0" smtClean="0"/>
              <a:t>, ma non ne riprende il tema, che è il viaggio nel mistero della morte o forse in un’eternità successiva alla nostra vicenda terrena, un oltre che </a:t>
            </a:r>
            <a:r>
              <a:rPr lang="it-IT" sz="2400" dirty="0"/>
              <a:t>per </a:t>
            </a:r>
            <a:r>
              <a:rPr lang="it-IT" sz="2400" dirty="0" smtClean="0"/>
              <a:t>Nietzsche è puro nulla. </a:t>
            </a:r>
          </a:p>
          <a:p>
            <a:pPr lvl="1"/>
            <a:r>
              <a:rPr lang="it-IT" sz="2400" dirty="0" smtClean="0"/>
              <a:t>Il dipinto potrebbe ricordare l’isola di San Michele a Venezia, anche se </a:t>
            </a:r>
            <a:r>
              <a:rPr lang="it-IT" sz="2400" dirty="0" err="1" smtClean="0"/>
              <a:t>Böcklin</a:t>
            </a:r>
            <a:r>
              <a:rPr lang="it-IT" sz="2400" dirty="0" smtClean="0"/>
              <a:t> aveva in mente il Cimitero Inglese di Firenze, dove abitava quando </a:t>
            </a:r>
            <a:r>
              <a:rPr lang="it-IT" sz="2400" dirty="0"/>
              <a:t>la </a:t>
            </a:r>
            <a:r>
              <a:rPr lang="it-IT" sz="2400" dirty="0" smtClean="0"/>
              <a:t>dipinse, o forse la descrizione</a:t>
            </a:r>
            <a:r>
              <a:rPr lang="it-IT" sz="2400" dirty="0"/>
              <a:t> della barca di Dante</a:t>
            </a:r>
            <a:r>
              <a:rPr lang="it-IT" sz="2400" dirty="0" smtClean="0"/>
              <a:t> nella Divina Commedia. </a:t>
            </a:r>
          </a:p>
          <a:p>
            <a:pPr lvl="1"/>
            <a:r>
              <a:rPr lang="it-IT" sz="2400" dirty="0" smtClean="0"/>
              <a:t>De Chirico riprende l’opera dell’artista svizzero come citazione suggestiva, espellendone però l’idea del transito delle anime, il </a:t>
            </a:r>
            <a:r>
              <a:rPr lang="it-IT" sz="2400" i="1" dirty="0" smtClean="0"/>
              <a:t>topos</a:t>
            </a:r>
            <a:r>
              <a:rPr lang="it-IT" sz="2400" dirty="0" smtClean="0"/>
              <a:t> del viaggio dei morti. In effetti, </a:t>
            </a:r>
            <a:r>
              <a:rPr lang="it-IT" sz="2400" b="1" dirty="0" smtClean="0"/>
              <a:t>il luogo dell’eterno silenzio si è fatto la città stessa, divenuta un cimitero “archeologico” dei vivi</a:t>
            </a:r>
            <a:r>
              <a:rPr lang="it-IT" sz="2400" dirty="0" smtClean="0"/>
              <a:t>, che non sono più vitali delle statue che li attorniano. </a:t>
            </a:r>
            <a:endParaRPr lang="it-IT" sz="1600" b="1" dirty="0" smtClean="0"/>
          </a:p>
          <a:p>
            <a:pPr lvl="1"/>
            <a:r>
              <a:rPr lang="it-IT" sz="2400" dirty="0" smtClean="0"/>
              <a:t>Oltre allo sfoggio di erudizione archeologica, testimoniato dalle numerose citazioni di famose sculture antiche (</a:t>
            </a:r>
            <a:r>
              <a:rPr lang="it-IT" sz="2400" i="1" dirty="0" smtClean="0"/>
              <a:t>l’Amazzone ferita </a:t>
            </a:r>
            <a:r>
              <a:rPr lang="it-IT" sz="2400" dirty="0" smtClean="0"/>
              <a:t>di Fidia, </a:t>
            </a:r>
            <a:r>
              <a:rPr lang="it-IT" sz="2400" i="1" dirty="0" smtClean="0"/>
              <a:t>l’Antino</a:t>
            </a:r>
            <a:r>
              <a:rPr lang="it-IT" sz="2400" dirty="0" smtClean="0"/>
              <a:t> </a:t>
            </a:r>
            <a:r>
              <a:rPr lang="it-IT" sz="2400" i="1" dirty="0" smtClean="0"/>
              <a:t>Albani</a:t>
            </a:r>
            <a:r>
              <a:rPr lang="it-IT" sz="2400" dirty="0" smtClean="0"/>
              <a:t>, il </a:t>
            </a:r>
            <a:r>
              <a:rPr lang="it-IT" sz="2400" i="1" dirty="0" err="1" smtClean="0"/>
              <a:t>Meleagro</a:t>
            </a:r>
            <a:r>
              <a:rPr lang="it-IT" sz="2400" dirty="0" smtClean="0"/>
              <a:t> di </a:t>
            </a:r>
            <a:r>
              <a:rPr lang="it-IT" sz="2400" dirty="0" err="1" smtClean="0"/>
              <a:t>Skopas</a:t>
            </a:r>
            <a:r>
              <a:rPr lang="it-IT" sz="2400" dirty="0" smtClean="0"/>
              <a:t>, è presente anche un </a:t>
            </a:r>
            <a:r>
              <a:rPr lang="it-IT" sz="2400" b="1" dirty="0" smtClean="0"/>
              <a:t>ritorno all'allegoria </a:t>
            </a:r>
            <a:r>
              <a:rPr lang="it-IT" sz="2400" dirty="0" smtClean="0"/>
              <a:t>come figura retorica </a:t>
            </a:r>
            <a:r>
              <a:rPr lang="it-IT" sz="2400" dirty="0"/>
              <a:t>, come nella Dea Storia che (ironicamente?) siede comodamente su una nuvola</a:t>
            </a:r>
            <a:r>
              <a:rPr lang="it-IT" sz="2400" dirty="0" smtClean="0"/>
              <a:t>. </a:t>
            </a:r>
          </a:p>
          <a:p>
            <a:pPr lvl="1"/>
            <a:r>
              <a:rPr lang="it-IT" sz="2400" dirty="0" smtClean="0"/>
              <a:t>Ne segue una tesi neanche troppo implicita: </a:t>
            </a:r>
            <a:r>
              <a:rPr lang="it-IT" sz="2400" b="1" dirty="0" smtClean="0"/>
              <a:t>l'arte non può fare a meno della conoscenza del passato e il passato è più vivo del presente</a:t>
            </a:r>
            <a:r>
              <a:rPr lang="it-IT" sz="2400" dirty="0" smtClean="0"/>
              <a:t>.</a:t>
            </a:r>
            <a:endParaRPr lang="it-IT" sz="1600" b="1" i="1" dirty="0" smtClean="0"/>
          </a:p>
          <a:p>
            <a:endParaRPr lang="it-IT"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36</a:t>
            </a:fld>
            <a:endParaRPr lang="it-IT"/>
          </a:p>
        </p:txBody>
      </p:sp>
      <p:sp>
        <p:nvSpPr>
          <p:cNvPr id="6" name="CasellaDiTesto 5"/>
          <p:cNvSpPr txBox="1"/>
          <p:nvPr/>
        </p:nvSpPr>
        <p:spPr>
          <a:xfrm>
            <a:off x="3009271" y="6414546"/>
            <a:ext cx="3318834" cy="323165"/>
          </a:xfrm>
          <a:prstGeom prst="rect">
            <a:avLst/>
          </a:prstGeom>
          <a:solidFill>
            <a:srgbClr val="854886">
              <a:alpha val="17000"/>
            </a:srgbClr>
          </a:solidFill>
          <a:ln w="22225"/>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it-IT" sz="1500" dirty="0" smtClean="0">
                <a:solidFill>
                  <a:schemeClr val="bg1"/>
                </a:solidFill>
              </a:rPr>
              <a:t>Venezia, </a:t>
            </a:r>
            <a:r>
              <a:rPr lang="it-IT" sz="1500" i="1" dirty="0" smtClean="0">
                <a:solidFill>
                  <a:schemeClr val="bg1"/>
                </a:solidFill>
              </a:rPr>
              <a:t>Cimitero di San Michele</a:t>
            </a:r>
            <a:endParaRPr lang="it-IT" sz="1600" dirty="0" smtClean="0">
              <a:solidFill>
                <a:schemeClr val="bg1"/>
              </a:solidFill>
            </a:endParaRPr>
          </a:p>
        </p:txBody>
      </p:sp>
    </p:spTree>
    <p:extLst>
      <p:ext uri="{BB962C8B-B14F-4D97-AF65-F5344CB8AC3E}">
        <p14:creationId xmlns:p14="http://schemas.microsoft.com/office/powerpoint/2010/main" val="39449333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Ettore e Andromaca</a:t>
            </a:r>
            <a:br>
              <a:rPr lang="it-IT" dirty="0" smtClean="0"/>
            </a:br>
            <a:r>
              <a:rPr lang="it-IT" sz="1400" dirty="0" smtClean="0"/>
              <a:t>(Milano, </a:t>
            </a:r>
            <a:r>
              <a:rPr lang="it-IT" sz="1400" dirty="0"/>
              <a:t>collezione privata, </a:t>
            </a:r>
            <a:r>
              <a:rPr lang="it-IT" sz="1400" dirty="0" smtClean="0"/>
              <a:t>1917)</a:t>
            </a:r>
            <a:endParaRPr lang="it-IT" sz="1400"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37</a:t>
            </a:fld>
            <a:endParaRPr lang="it-IT"/>
          </a:p>
        </p:txBody>
      </p:sp>
      <p:pic>
        <p:nvPicPr>
          <p:cNvPr id="5" name="Immagine 4" descr="Ettore e Andromac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9908" y="1602154"/>
            <a:ext cx="3372032" cy="5001846"/>
          </a:xfrm>
          <a:prstGeom prst="rect">
            <a:avLst/>
          </a:prstGeom>
        </p:spPr>
      </p:pic>
    </p:spTree>
    <p:extLst>
      <p:ext uri="{BB962C8B-B14F-4D97-AF65-F5344CB8AC3E}">
        <p14:creationId xmlns:p14="http://schemas.microsoft.com/office/powerpoint/2010/main" val="115694027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914400" y="762000"/>
            <a:ext cx="7313613" cy="5029200"/>
          </a:xfrm>
        </p:spPr>
        <p:txBody>
          <a:bodyPr>
            <a:normAutofit fontScale="92500" lnSpcReduction="10000"/>
          </a:bodyPr>
          <a:lstStyle/>
          <a:p>
            <a:r>
              <a:rPr lang="it-IT" dirty="0" smtClean="0"/>
              <a:t>Nel De Chirico delle pitture “metafisiche” non compare mai la figura umana di grande dimensione, «se non sotto forma di manichino, di statua, di automa, insomma non di “soggetto”, come accade in Ettore e Andromaca (…); il corpo può essere rappresentato sotto forma di macchina o di complessa struttura ingegneristica, ma non siamo di fronte al corpo-velocità dei Futuristi; la negazione del valore del progresso è rappresentata appunto  dall’immobilità delle figure.» (</a:t>
            </a:r>
            <a:r>
              <a:rPr lang="it-IT" dirty="0" err="1" smtClean="0"/>
              <a:t>Dorfles</a:t>
            </a:r>
            <a:r>
              <a:rPr lang="it-IT" dirty="0" smtClean="0"/>
              <a:t>, Vettese, op.cit.)</a:t>
            </a:r>
          </a:p>
          <a:p>
            <a:r>
              <a:rPr lang="it-IT" dirty="0" smtClean="0"/>
              <a:t>Quella di Ettore e Andromaca è una delle storie d’amore più appassionate e struggenti dell’antichità, ma De Chirico ha, per così dire, reso “complicata” la loro passione: sadicamente, non avendo braccia, non possono avvinghiarsi l’una all’altro. Il loro trasporto amoroso non può che esserne “frustrato”.</a:t>
            </a:r>
            <a:endParaRPr lang="it-IT"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38</a:t>
            </a:fld>
            <a:endParaRPr lang="it-IT"/>
          </a:p>
        </p:txBody>
      </p:sp>
    </p:spTree>
    <p:extLst>
      <p:ext uri="{BB962C8B-B14F-4D97-AF65-F5344CB8AC3E}">
        <p14:creationId xmlns:p14="http://schemas.microsoft.com/office/powerpoint/2010/main" val="391590144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914400" y="762000"/>
            <a:ext cx="7313613" cy="5029200"/>
          </a:xfrm>
        </p:spPr>
        <p:txBody>
          <a:bodyPr>
            <a:normAutofit fontScale="85000" lnSpcReduction="10000"/>
          </a:bodyPr>
          <a:lstStyle/>
          <a:p>
            <a:r>
              <a:rPr lang="it-IT" dirty="0" smtClean="0"/>
              <a:t>Secondo </a:t>
            </a:r>
            <a:r>
              <a:rPr lang="it-IT" dirty="0" smtClean="0"/>
              <a:t>Stefano Martini, </a:t>
            </a:r>
            <a:r>
              <a:rPr lang="it-IT" b="1" dirty="0" smtClean="0"/>
              <a:t>il dipinto esprime il nesso del Tempo con la malinconia</a:t>
            </a:r>
            <a:r>
              <a:rPr lang="it-IT" dirty="0" smtClean="0"/>
              <a:t>: </a:t>
            </a:r>
          </a:p>
          <a:p>
            <a:r>
              <a:rPr lang="it-IT" dirty="0" smtClean="0"/>
              <a:t>«(…) infatti </a:t>
            </a:r>
            <a:r>
              <a:rPr lang="it-IT" dirty="0"/>
              <a:t>Saturno, sotto il cui segno sono nati i melanconici, è il nome latino equivalente al termine greco Crono (K[C]</a:t>
            </a:r>
            <a:r>
              <a:rPr lang="it-IT" dirty="0" err="1"/>
              <a:t>rovno</a:t>
            </a:r>
            <a:r>
              <a:rPr lang="it-IT" dirty="0"/>
              <a:t>", </a:t>
            </a:r>
            <a:r>
              <a:rPr lang="it-IT" i="1" dirty="0"/>
              <a:t>K[</a:t>
            </a:r>
            <a:r>
              <a:rPr lang="it-IT" i="1" dirty="0" err="1"/>
              <a:t>Ch</a:t>
            </a:r>
            <a:r>
              <a:rPr lang="it-IT" i="1" dirty="0"/>
              <a:t>]</a:t>
            </a:r>
            <a:r>
              <a:rPr lang="it-IT" i="1" dirty="0" err="1"/>
              <a:t>rónos</a:t>
            </a:r>
            <a:r>
              <a:rPr lang="it-IT" dirty="0"/>
              <a:t>), il Tempo, che si potrebbe contrapporre all’</a:t>
            </a:r>
            <a:r>
              <a:rPr lang="it-IT" dirty="0" err="1"/>
              <a:t>Aijwvn</a:t>
            </a:r>
            <a:r>
              <a:rPr lang="it-IT" dirty="0"/>
              <a:t> (</a:t>
            </a:r>
            <a:r>
              <a:rPr lang="it-IT" i="1" dirty="0" err="1"/>
              <a:t>Aión</a:t>
            </a:r>
            <a:r>
              <a:rPr lang="it-IT" dirty="0"/>
              <a:t>), </a:t>
            </a:r>
            <a:r>
              <a:rPr lang="it-IT" dirty="0" smtClean="0"/>
              <a:t>l’Eterno. </a:t>
            </a:r>
            <a:r>
              <a:rPr lang="it-IT" dirty="0"/>
              <a:t>Come si può notare, attraverso il tempo si ritorna alla congiunzione tra </a:t>
            </a:r>
            <a:r>
              <a:rPr lang="it-IT" i="1" dirty="0"/>
              <a:t>enigma</a:t>
            </a:r>
            <a:r>
              <a:rPr lang="it-IT" dirty="0"/>
              <a:t> e </a:t>
            </a:r>
            <a:r>
              <a:rPr lang="it-IT" i="1" dirty="0" smtClean="0"/>
              <a:t>malinconia (…)</a:t>
            </a:r>
          </a:p>
          <a:p>
            <a:r>
              <a:rPr lang="it-IT" dirty="0"/>
              <a:t>Ettore e Andromaca, ai quali è dedicata una parte consistente del libro VI dell’</a:t>
            </a:r>
            <a:r>
              <a:rPr lang="it-IT" i="1" dirty="0"/>
              <a:t>Iliade</a:t>
            </a:r>
            <a:r>
              <a:rPr lang="it-IT" dirty="0"/>
              <a:t>, nonostante siano, nel quadro </a:t>
            </a:r>
            <a:r>
              <a:rPr lang="it-IT" dirty="0" err="1"/>
              <a:t>dechirichiano</a:t>
            </a:r>
            <a:r>
              <a:rPr lang="it-IT" dirty="0"/>
              <a:t>, manichini senza arti superiori, sembrano tuttavia cercare, senza riuscirvi, di abbracciarsi, sprigionando così uno struggente sentimento di </a:t>
            </a:r>
            <a:r>
              <a:rPr lang="it-IT" dirty="0" smtClean="0"/>
              <a:t>malinconia: </a:t>
            </a:r>
            <a:r>
              <a:rPr lang="it-IT" dirty="0"/>
              <a:t>si osservi la disposizione delle gambe e soprattutto l’inclinazione delle teste dei due personaggi.</a:t>
            </a:r>
            <a:r>
              <a:rPr lang="it-IT" i="1" dirty="0" smtClean="0"/>
              <a:t>» </a:t>
            </a:r>
            <a:endParaRPr lang="it-IT" i="1" dirty="0" smtClean="0"/>
          </a:p>
          <a:p>
            <a:pPr marL="1133475" lvl="3" indent="0">
              <a:buNone/>
            </a:pPr>
            <a:endParaRPr lang="it-IT" i="1" dirty="0"/>
          </a:p>
          <a:p>
            <a:pPr marL="1133475" lvl="3" indent="0">
              <a:buNone/>
            </a:pPr>
            <a:r>
              <a:rPr lang="it-IT" i="1" dirty="0" smtClean="0"/>
              <a:t>(</a:t>
            </a:r>
            <a:r>
              <a:rPr lang="it-IT" i="1" dirty="0" smtClean="0"/>
              <a:t>Stefano Martini, op.cit.)</a:t>
            </a:r>
            <a:endParaRPr lang="it-IT"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39</a:t>
            </a:fld>
            <a:endParaRPr lang="it-IT"/>
          </a:p>
        </p:txBody>
      </p:sp>
    </p:spTree>
    <p:extLst>
      <p:ext uri="{BB962C8B-B14F-4D97-AF65-F5344CB8AC3E}">
        <p14:creationId xmlns:p14="http://schemas.microsoft.com/office/powerpoint/2010/main" val="406992052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La “metafisica” secondo </a:t>
            </a:r>
            <a:br>
              <a:rPr lang="it-IT" dirty="0" smtClean="0"/>
            </a:br>
            <a:r>
              <a:rPr lang="it-IT" dirty="0" smtClean="0"/>
              <a:t>De Chirico</a:t>
            </a:r>
            <a:endParaRPr lang="it-IT" dirty="0"/>
          </a:p>
        </p:txBody>
      </p:sp>
      <p:sp>
        <p:nvSpPr>
          <p:cNvPr id="3" name="Segnaposto contenuto 2"/>
          <p:cNvSpPr>
            <a:spLocks noGrp="1"/>
          </p:cNvSpPr>
          <p:nvPr>
            <p:ph idx="1"/>
          </p:nvPr>
        </p:nvSpPr>
        <p:spPr>
          <a:xfrm>
            <a:off x="322386" y="1735137"/>
            <a:ext cx="8342922" cy="4702785"/>
          </a:xfrm>
        </p:spPr>
        <p:txBody>
          <a:bodyPr>
            <a:normAutofit fontScale="70000" lnSpcReduction="20000"/>
          </a:bodyPr>
          <a:lstStyle/>
          <a:p>
            <a:pPr marL="263525" indent="-263525" algn="just"/>
            <a:r>
              <a:rPr lang="it-IT" dirty="0" smtClean="0"/>
              <a:t>De Chirico </a:t>
            </a:r>
            <a:r>
              <a:rPr lang="it-IT" dirty="0"/>
              <a:t>scrive: </a:t>
            </a:r>
            <a:r>
              <a:rPr lang="it-IT" dirty="0" smtClean="0"/>
              <a:t>«(…) La </a:t>
            </a:r>
            <a:r>
              <a:rPr lang="it-IT" dirty="0"/>
              <a:t>parola “metafisica” scomponendola potrebbe dar luogo a un altro mastodontico malinteso: “metafisica”, dal greco metà </a:t>
            </a:r>
            <a:r>
              <a:rPr lang="it-IT" dirty="0" err="1"/>
              <a:t>tà</a:t>
            </a:r>
            <a:r>
              <a:rPr lang="it-IT" dirty="0"/>
              <a:t> </a:t>
            </a:r>
            <a:r>
              <a:rPr lang="it-IT" dirty="0" err="1" smtClean="0"/>
              <a:t>fusiká</a:t>
            </a:r>
            <a:r>
              <a:rPr lang="it-IT" dirty="0" smtClean="0"/>
              <a:t> </a:t>
            </a:r>
            <a:r>
              <a:rPr lang="it-IT" dirty="0"/>
              <a:t>(“dopo le cose fisiche”), farebbe pensare che quelle cose che </a:t>
            </a:r>
            <a:r>
              <a:rPr lang="it-IT" dirty="0" err="1"/>
              <a:t>trovansi</a:t>
            </a:r>
            <a:r>
              <a:rPr lang="it-IT" dirty="0"/>
              <a:t> dopo le cose fisiche debbano costituire una specie di vuoto nirvanico. Pura imbecillità se si pensa che nello spazio la distanza non esiste e che un inspiegabile stato X può trovarsi tanto di là da un oggetto dipinto, descritto o immaginato, quanto di qua e anzitutto (è precisamente ciò che accade nella mia arte) nell’oggetto </a:t>
            </a:r>
            <a:r>
              <a:rPr lang="it-IT" dirty="0" smtClean="0"/>
              <a:t>stesso. Ciò </a:t>
            </a:r>
            <a:r>
              <a:rPr lang="it-IT" dirty="0"/>
              <a:t>che ho tentato in arte nessuno lo tentò prima di me. L’opera mia segna una tappa formidabile nello svolgimento progressivo, nel complicato ingranaggio delle umane arti</a:t>
            </a:r>
            <a:r>
              <a:rPr lang="it-IT" dirty="0" smtClean="0"/>
              <a:t>. La </a:t>
            </a:r>
            <a:r>
              <a:rPr lang="it-IT" dirty="0"/>
              <a:t>furberia più terribile che ritorna di là dagli orizzonti inesplorati per fissare nella metafisica esterna, nella terribile solitudine d’un inspiegabile lirismo: un biscotto, l’angolo formato da due pareti, un disegno evocante un che della natura del mondo scimunito e insensato che ci accompagna in questa vita tenebrosa</a:t>
            </a:r>
            <a:r>
              <a:rPr lang="it-IT" dirty="0" smtClean="0"/>
              <a:t>. L’evocazione </a:t>
            </a:r>
            <a:r>
              <a:rPr lang="it-IT" dirty="0"/>
              <a:t>spettrale di quegli oggetti che l’imbecillità universale rilega tra le inutilità. E prima di questi lirismi altri ne costruii in Francia; fui il primo che dimostrò la metafisica dell’architettura e delle città italiane. Vi sono quadri di quel periodo in gallerie e collezioni private di Parigi e di Londra, vi sono opere mie sparse in Germania, in America, in Russia; in Italia non ancora; ma forse questo è un buon segno tanto per me quanto per i miei fratelli della penisola</a:t>
            </a:r>
            <a:r>
              <a:rPr lang="it-IT" dirty="0" smtClean="0"/>
              <a:t>. (…)» </a:t>
            </a:r>
          </a:p>
          <a:p>
            <a:pPr marL="263525" indent="-263525" algn="just"/>
            <a:r>
              <a:rPr lang="it-IT" dirty="0" smtClean="0"/>
              <a:t>(da: «</a:t>
            </a:r>
            <a:r>
              <a:rPr lang="it-IT" dirty="0"/>
              <a:t>Noi Metafisici», Articolo apparso in “Cronache d’attualità”, Roma, 15 febbraio </a:t>
            </a:r>
            <a:r>
              <a:rPr lang="it-IT" dirty="0" smtClean="0"/>
              <a:t>1919</a:t>
            </a:r>
            <a:r>
              <a:rPr lang="it-IT" dirty="0"/>
              <a:t>; cfr.: </a:t>
            </a:r>
            <a:r>
              <a:rPr lang="it-IT" dirty="0">
                <a:hlinkClick r:id="rId2"/>
              </a:rPr>
              <a:t>http://</a:t>
            </a:r>
            <a:r>
              <a:rPr lang="it-IT" dirty="0" err="1">
                <a:hlinkClick r:id="rId2"/>
              </a:rPr>
              <a:t>www.fondazionedechirico.org</a:t>
            </a:r>
            <a:r>
              <a:rPr lang="it-IT" dirty="0">
                <a:hlinkClick r:id="rId2"/>
              </a:rPr>
              <a:t>/scritti/consultazioni/saggi/noi-metafisici</a:t>
            </a:r>
            <a:r>
              <a:rPr lang="it-IT" dirty="0" smtClean="0">
                <a:hlinkClick r:id="rId2"/>
              </a:rPr>
              <a:t>/</a:t>
            </a:r>
            <a:r>
              <a:rPr lang="it-IT" dirty="0" smtClean="0"/>
              <a:t>)</a:t>
            </a:r>
            <a:endParaRPr lang="it-IT" dirty="0"/>
          </a:p>
          <a:p>
            <a:pPr marL="0" indent="0">
              <a:buNone/>
            </a:pPr>
            <a:endParaRPr lang="it-IT" dirty="0"/>
          </a:p>
        </p:txBody>
      </p:sp>
      <p:sp>
        <p:nvSpPr>
          <p:cNvPr id="6" name="Segnaposto numero diapositiva 5"/>
          <p:cNvSpPr>
            <a:spLocks noGrp="1"/>
          </p:cNvSpPr>
          <p:nvPr>
            <p:ph type="sldNum" sz="quarter" idx="12"/>
          </p:nvPr>
        </p:nvSpPr>
        <p:spPr/>
        <p:txBody>
          <a:bodyPr/>
          <a:lstStyle/>
          <a:p>
            <a:fld id="{4B58AA38-10A3-7743-AEDA-996861786C76}" type="slidenum">
              <a:rPr lang="it-IT" smtClean="0"/>
              <a:t>4</a:t>
            </a:fld>
            <a:endParaRPr lang="it-IT"/>
          </a:p>
        </p:txBody>
      </p:sp>
    </p:spTree>
    <p:extLst>
      <p:ext uri="{BB962C8B-B14F-4D97-AF65-F5344CB8AC3E}">
        <p14:creationId xmlns:p14="http://schemas.microsoft.com/office/powerpoint/2010/main" val="115895421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914400" y="5207000"/>
            <a:ext cx="7313613" cy="584200"/>
          </a:xfrm>
        </p:spPr>
        <p:txBody>
          <a:bodyPr>
            <a:normAutofit/>
          </a:bodyPr>
          <a:lstStyle/>
          <a:p>
            <a:pPr marL="0" indent="0" algn="ctr">
              <a:buNone/>
            </a:pPr>
            <a:r>
              <a:rPr lang="it-IT" sz="1800" dirty="0" smtClean="0"/>
              <a:t>Andrea Guaraldo, aprile 2015</a:t>
            </a:r>
          </a:p>
          <a:p>
            <a:pPr algn="ctr"/>
            <a:endParaRPr lang="it-IT" sz="1800" dirty="0"/>
          </a:p>
        </p:txBody>
      </p:sp>
      <p:sp>
        <p:nvSpPr>
          <p:cNvPr id="4" name="Segnaposto numero diapositiva 3"/>
          <p:cNvSpPr>
            <a:spLocks noGrp="1"/>
          </p:cNvSpPr>
          <p:nvPr>
            <p:ph type="sldNum" sz="quarter" idx="12"/>
          </p:nvPr>
        </p:nvSpPr>
        <p:spPr/>
        <p:txBody>
          <a:bodyPr/>
          <a:lstStyle/>
          <a:p>
            <a:fld id="{4B58AA38-10A3-7743-AEDA-996861786C76}" type="slidenum">
              <a:rPr lang="it-IT" smtClean="0"/>
              <a:t>40</a:t>
            </a:fld>
            <a:endParaRPr lang="it-IT"/>
          </a:p>
        </p:txBody>
      </p:sp>
    </p:spTree>
    <p:extLst>
      <p:ext uri="{BB962C8B-B14F-4D97-AF65-F5344CB8AC3E}">
        <p14:creationId xmlns:p14="http://schemas.microsoft.com/office/powerpoint/2010/main" val="393456995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Giorgio-De-Chiric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4733" y="4611918"/>
            <a:ext cx="2337698" cy="1909120"/>
          </a:xfrm>
          <a:prstGeom prst="rect">
            <a:avLst/>
          </a:prstGeom>
        </p:spPr>
      </p:pic>
      <p:sp>
        <p:nvSpPr>
          <p:cNvPr id="2" name="Titolo 1"/>
          <p:cNvSpPr>
            <a:spLocks noGrp="1"/>
          </p:cNvSpPr>
          <p:nvPr>
            <p:ph type="title"/>
          </p:nvPr>
        </p:nvSpPr>
        <p:spPr/>
        <p:txBody>
          <a:bodyPr/>
          <a:lstStyle/>
          <a:p>
            <a:r>
              <a:rPr lang="it-IT" sz="3600" dirty="0" smtClean="0"/>
              <a:t>In sintesi, nel significato </a:t>
            </a:r>
            <a:r>
              <a:rPr lang="it-IT" sz="3600" dirty="0" err="1" smtClean="0"/>
              <a:t>dechirichiano</a:t>
            </a:r>
            <a:r>
              <a:rPr lang="it-IT" sz="3600" dirty="0" smtClean="0"/>
              <a:t>, la Metafisica è:</a:t>
            </a:r>
            <a:endParaRPr lang="it-IT" sz="3600" dirty="0"/>
          </a:p>
        </p:txBody>
      </p:sp>
      <p:sp>
        <p:nvSpPr>
          <p:cNvPr id="3" name="Segnaposto contenuto 2"/>
          <p:cNvSpPr>
            <a:spLocks noGrp="1"/>
          </p:cNvSpPr>
          <p:nvPr>
            <p:ph idx="1"/>
          </p:nvPr>
        </p:nvSpPr>
        <p:spPr>
          <a:xfrm>
            <a:off x="356513" y="1735137"/>
            <a:ext cx="5993874" cy="4785901"/>
          </a:xfrm>
        </p:spPr>
        <p:txBody>
          <a:bodyPr>
            <a:normAutofit fontScale="77500" lnSpcReduction="20000"/>
          </a:bodyPr>
          <a:lstStyle/>
          <a:p>
            <a:r>
              <a:rPr lang="it-IT" dirty="0" smtClean="0"/>
              <a:t>una situazione </a:t>
            </a:r>
            <a:r>
              <a:rPr lang="it-IT" dirty="0"/>
              <a:t>di decontestualizzazione e straniamento degli </a:t>
            </a:r>
            <a:r>
              <a:rPr lang="it-IT" dirty="0" smtClean="0"/>
              <a:t>oggetti;</a:t>
            </a:r>
            <a:endParaRPr lang="it-IT" dirty="0"/>
          </a:p>
          <a:p>
            <a:r>
              <a:rPr lang="it-IT" dirty="0" smtClean="0"/>
              <a:t>una visione </a:t>
            </a:r>
            <a:r>
              <a:rPr lang="it-IT" dirty="0"/>
              <a:t>diversa della </a:t>
            </a:r>
            <a:r>
              <a:rPr lang="it-IT" dirty="0" smtClean="0"/>
              <a:t>realtà, secondo </a:t>
            </a:r>
            <a:r>
              <a:rPr lang="it-IT" dirty="0"/>
              <a:t>una </a:t>
            </a:r>
            <a:r>
              <a:rPr lang="it-IT" dirty="0" smtClean="0"/>
              <a:t>particolare atmosfera </a:t>
            </a:r>
            <a:r>
              <a:rPr lang="it-IT" i="1" dirty="0" smtClean="0"/>
              <a:t>(</a:t>
            </a:r>
            <a:r>
              <a:rPr lang="it-IT" i="1" dirty="0" err="1" smtClean="0"/>
              <a:t>Stimmung</a:t>
            </a:r>
            <a:r>
              <a:rPr lang="it-IT" i="1" dirty="0" smtClean="0"/>
              <a:t>), </a:t>
            </a:r>
            <a:r>
              <a:rPr lang="it-IT" dirty="0" smtClean="0"/>
              <a:t>un “accordo” tra le cose e noi;</a:t>
            </a:r>
            <a:endParaRPr lang="it-IT" dirty="0"/>
          </a:p>
          <a:p>
            <a:r>
              <a:rPr lang="it-IT" dirty="0" smtClean="0"/>
              <a:t>una visione </a:t>
            </a:r>
            <a:r>
              <a:rPr lang="it-IT" dirty="0"/>
              <a:t>alternativa, in cui i nessi con i significati soliti si </a:t>
            </a:r>
            <a:r>
              <a:rPr lang="it-IT" dirty="0" smtClean="0"/>
              <a:t>spezzano; ciò conduce all’apparizione sulla tela dell'inaspettato e dell'enigmatico.</a:t>
            </a:r>
          </a:p>
          <a:p>
            <a:r>
              <a:rPr lang="it-IT" dirty="0" smtClean="0"/>
              <a:t>Secondo </a:t>
            </a:r>
            <a:r>
              <a:rPr lang="it-IT" b="1" dirty="0"/>
              <a:t>Riccardo </a:t>
            </a:r>
            <a:r>
              <a:rPr lang="it-IT" b="1" dirty="0" smtClean="0"/>
              <a:t>Dottori</a:t>
            </a:r>
            <a:r>
              <a:rPr lang="it-IT" dirty="0" smtClean="0"/>
              <a:t>, </a:t>
            </a:r>
            <a:r>
              <a:rPr lang="it-IT" sz="1400" dirty="0" smtClean="0">
                <a:hlinkClick r:id="rId3"/>
              </a:rPr>
              <a:t>http</a:t>
            </a:r>
            <a:r>
              <a:rPr lang="it-IT" sz="1400" dirty="0">
                <a:hlinkClick r:id="rId3"/>
              </a:rPr>
              <a:t>://www.fondazionedechirico.org/wp-content/uploads/183-202Metafisica5_6.</a:t>
            </a:r>
            <a:r>
              <a:rPr lang="it-IT" sz="1400" dirty="0" smtClean="0">
                <a:hlinkClick r:id="rId3"/>
              </a:rPr>
              <a:t>pdf</a:t>
            </a:r>
            <a:endParaRPr lang="it-IT" dirty="0"/>
          </a:p>
          <a:p>
            <a:r>
              <a:rPr lang="it-IT" dirty="0" smtClean="0"/>
              <a:t>«</a:t>
            </a:r>
            <a:r>
              <a:rPr lang="it-IT" dirty="0"/>
              <a:t>Due sono i concetti fondamentali necessari per rispondere a tale domanda: </a:t>
            </a:r>
            <a:endParaRPr lang="it-IT" dirty="0" smtClean="0"/>
          </a:p>
          <a:p>
            <a:pPr lvl="1"/>
            <a:r>
              <a:rPr lang="it-IT" dirty="0" smtClean="0"/>
              <a:t>1</a:t>
            </a:r>
            <a:r>
              <a:rPr lang="it-IT" dirty="0"/>
              <a:t>) </a:t>
            </a:r>
            <a:r>
              <a:rPr lang="it-IT" b="1" dirty="0"/>
              <a:t>l’enigma</a:t>
            </a:r>
            <a:r>
              <a:rPr lang="it-IT" dirty="0"/>
              <a:t> (che </a:t>
            </a:r>
            <a:r>
              <a:rPr lang="it-IT" dirty="0" smtClean="0"/>
              <a:t>contiene </a:t>
            </a:r>
            <a:r>
              <a:rPr lang="it-IT" dirty="0"/>
              <a:t>in sé ciò che de Chirico chiama la “rivelazione</a:t>
            </a:r>
            <a:r>
              <a:rPr lang="it-IT" dirty="0" smtClean="0"/>
              <a:t>)</a:t>
            </a:r>
          </a:p>
          <a:p>
            <a:pPr lvl="1"/>
            <a:r>
              <a:rPr lang="it-IT" dirty="0" smtClean="0"/>
              <a:t>2</a:t>
            </a:r>
            <a:r>
              <a:rPr lang="it-IT" dirty="0"/>
              <a:t>) la </a:t>
            </a:r>
            <a:r>
              <a:rPr lang="it-IT" b="1" dirty="0"/>
              <a:t>malinconia</a:t>
            </a:r>
            <a:r>
              <a:rPr lang="it-IT" dirty="0"/>
              <a:t>. Insieme essi costituiscono il principio della rappresentazione, cioè della sua pittura che egli chiama metafisica</a:t>
            </a:r>
            <a:r>
              <a:rPr lang="it-IT" dirty="0" smtClean="0"/>
              <a:t>.»</a:t>
            </a:r>
            <a:endParaRPr lang="it-IT" dirty="0"/>
          </a:p>
        </p:txBody>
      </p:sp>
      <p:sp>
        <p:nvSpPr>
          <p:cNvPr id="11" name="Segnaposto numero diapositiva 10"/>
          <p:cNvSpPr>
            <a:spLocks noGrp="1"/>
          </p:cNvSpPr>
          <p:nvPr>
            <p:ph type="sldNum" sz="quarter" idx="12"/>
          </p:nvPr>
        </p:nvSpPr>
        <p:spPr/>
        <p:txBody>
          <a:bodyPr/>
          <a:lstStyle/>
          <a:p>
            <a:fld id="{4B58AA38-10A3-7743-AEDA-996861786C76}" type="slidenum">
              <a:rPr lang="it-IT" smtClean="0"/>
              <a:t>5</a:t>
            </a:fld>
            <a:endParaRPr lang="it-IT"/>
          </a:p>
        </p:txBody>
      </p:sp>
      <p:sp>
        <p:nvSpPr>
          <p:cNvPr id="6" name="CasellaDiTesto 5"/>
          <p:cNvSpPr txBox="1"/>
          <p:nvPr/>
        </p:nvSpPr>
        <p:spPr>
          <a:xfrm>
            <a:off x="6454733" y="3963490"/>
            <a:ext cx="2337698" cy="648428"/>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dirty="0" smtClean="0">
                <a:solidFill>
                  <a:schemeClr val="bg1"/>
                </a:solidFill>
              </a:rPr>
              <a:t>Giorgio De Chirico, </a:t>
            </a:r>
            <a:r>
              <a:rPr lang="it-IT" i="1" dirty="0" smtClean="0">
                <a:solidFill>
                  <a:schemeClr val="bg1"/>
                </a:solidFill>
              </a:rPr>
              <a:t>Piazza d’Italia</a:t>
            </a:r>
            <a:r>
              <a:rPr lang="it-IT" dirty="0" smtClean="0">
                <a:solidFill>
                  <a:schemeClr val="bg1"/>
                </a:solidFill>
              </a:rPr>
              <a:t>, 1954</a:t>
            </a:r>
            <a:endParaRPr lang="it-IT" dirty="0">
              <a:solidFill>
                <a:schemeClr val="bg1"/>
              </a:solidFill>
            </a:endParaRPr>
          </a:p>
        </p:txBody>
      </p:sp>
    </p:spTree>
    <p:extLst>
      <p:ext uri="{BB962C8B-B14F-4D97-AF65-F5344CB8AC3E}">
        <p14:creationId xmlns:p14="http://schemas.microsoft.com/office/powerpoint/2010/main" val="424814770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6138334" y="4795297"/>
            <a:ext cx="2644206" cy="1200329"/>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dirty="0" smtClean="0">
                <a:solidFill>
                  <a:schemeClr val="bg1"/>
                </a:solidFill>
              </a:rPr>
              <a:t>Giorgio De Chirico, </a:t>
            </a:r>
            <a:r>
              <a:rPr lang="it-IT" i="1" dirty="0" smtClean="0">
                <a:solidFill>
                  <a:schemeClr val="bg1"/>
                </a:solidFill>
              </a:rPr>
              <a:t>Torre rossa</a:t>
            </a:r>
            <a:r>
              <a:rPr lang="it-IT" dirty="0" smtClean="0">
                <a:solidFill>
                  <a:schemeClr val="bg1"/>
                </a:solidFill>
              </a:rPr>
              <a:t>, 1913</a:t>
            </a:r>
          </a:p>
          <a:p>
            <a:r>
              <a:rPr lang="it-IT" dirty="0" smtClean="0">
                <a:solidFill>
                  <a:schemeClr val="bg1"/>
                </a:solidFill>
              </a:rPr>
              <a:t>Venezia, </a:t>
            </a:r>
            <a:r>
              <a:rPr lang="it-IT" dirty="0"/>
              <a:t>Collezione Peggy </a:t>
            </a:r>
            <a:r>
              <a:rPr lang="it-IT" dirty="0" smtClean="0"/>
              <a:t>Guggenheim</a:t>
            </a:r>
            <a:endParaRPr lang="it-IT" dirty="0">
              <a:solidFill>
                <a:schemeClr val="bg1"/>
              </a:solidFill>
            </a:endParaRPr>
          </a:p>
        </p:txBody>
      </p:sp>
      <p:sp>
        <p:nvSpPr>
          <p:cNvPr id="3" name="Segnaposto contenuto 2"/>
          <p:cNvSpPr>
            <a:spLocks noGrp="1"/>
          </p:cNvSpPr>
          <p:nvPr>
            <p:ph idx="1"/>
          </p:nvPr>
        </p:nvSpPr>
        <p:spPr>
          <a:xfrm>
            <a:off x="914400" y="623834"/>
            <a:ext cx="5122985" cy="5897204"/>
          </a:xfrm>
        </p:spPr>
        <p:txBody>
          <a:bodyPr>
            <a:normAutofit fontScale="92500" lnSpcReduction="10000"/>
          </a:bodyPr>
          <a:lstStyle/>
          <a:p>
            <a:pPr marL="0" indent="0">
              <a:buNone/>
            </a:pPr>
            <a:r>
              <a:rPr lang="it-IT" dirty="0"/>
              <a:t>« La vera </a:t>
            </a:r>
            <a:r>
              <a:rPr lang="it-IT" dirty="0" smtClean="0"/>
              <a:t>novità,  </a:t>
            </a:r>
            <a:r>
              <a:rPr lang="it-IT" dirty="0"/>
              <a:t>scoperta da </a:t>
            </a:r>
            <a:r>
              <a:rPr lang="it-IT" dirty="0" smtClean="0"/>
              <a:t>Nietzsche» </a:t>
            </a:r>
            <a:r>
              <a:rPr lang="it-IT" dirty="0"/>
              <a:t>— </a:t>
            </a:r>
            <a:r>
              <a:rPr lang="it-IT" dirty="0" smtClean="0"/>
              <a:t>scriverà </a:t>
            </a:r>
            <a:r>
              <a:rPr lang="it-IT" dirty="0"/>
              <a:t>nel 1945 </a:t>
            </a:r>
            <a:r>
              <a:rPr lang="it-IT" dirty="0" smtClean="0"/>
              <a:t>— «è </a:t>
            </a:r>
            <a:r>
              <a:rPr lang="it-IT" dirty="0"/>
              <a:t>una strana e profonda poesia, infinitamente misteriosa e solitaria che si basa sulla </a:t>
            </a:r>
            <a:r>
              <a:rPr lang="it-IT" b="1" dirty="0" err="1"/>
              <a:t>Stimmung</a:t>
            </a:r>
            <a:r>
              <a:rPr lang="it-IT" dirty="0"/>
              <a:t> (uso questa parola tedesca molto efficace che si potrebbe, in italiano, tradurre con la parola atmosfera), si basa, dico, sulla </a:t>
            </a:r>
            <a:r>
              <a:rPr lang="it-IT" b="1" dirty="0" err="1"/>
              <a:t>Stimmung</a:t>
            </a:r>
            <a:r>
              <a:rPr lang="it-IT" dirty="0"/>
              <a:t> del pomeriggio d'autunno, quando il tempo è chiaro e le ombre sono </a:t>
            </a:r>
            <a:r>
              <a:rPr lang="it-IT" dirty="0" smtClean="0"/>
              <a:t>più </a:t>
            </a:r>
            <a:r>
              <a:rPr lang="it-IT" dirty="0"/>
              <a:t>lunghe che d'estate, </a:t>
            </a:r>
            <a:r>
              <a:rPr lang="it-IT" dirty="0" smtClean="0"/>
              <a:t>poiché </a:t>
            </a:r>
            <a:r>
              <a:rPr lang="it-IT" dirty="0"/>
              <a:t>il sole </a:t>
            </a:r>
            <a:r>
              <a:rPr lang="it-IT" dirty="0" smtClean="0"/>
              <a:t>comincia </a:t>
            </a:r>
            <a:r>
              <a:rPr lang="it-IT" dirty="0"/>
              <a:t>ad essere </a:t>
            </a:r>
            <a:r>
              <a:rPr lang="it-IT" dirty="0" smtClean="0"/>
              <a:t>più </a:t>
            </a:r>
            <a:r>
              <a:rPr lang="it-IT" dirty="0"/>
              <a:t>basso. Questa sensazione straordinaria si </a:t>
            </a:r>
            <a:r>
              <a:rPr lang="it-IT" dirty="0" smtClean="0"/>
              <a:t>può provare</a:t>
            </a:r>
            <a:r>
              <a:rPr lang="it-IT" dirty="0"/>
              <a:t>... nelle città italiane ed in qualche città mediterranea, come Nizza; ma la città italiana per eccellenza, ove appare questo </a:t>
            </a:r>
            <a:r>
              <a:rPr lang="it-IT" dirty="0" smtClean="0"/>
              <a:t>straordinario </a:t>
            </a:r>
            <a:r>
              <a:rPr lang="it-IT" dirty="0"/>
              <a:t>fenomeno è Torino »</a:t>
            </a:r>
            <a:r>
              <a:rPr lang="it-IT" dirty="0" smtClean="0"/>
              <a:t>.</a:t>
            </a:r>
          </a:p>
          <a:p>
            <a:pPr marL="0" indent="0">
              <a:buNone/>
            </a:pPr>
            <a:r>
              <a:rPr lang="it-IT" dirty="0" smtClean="0"/>
              <a:t>(Giorgio De Chirico, </a:t>
            </a:r>
            <a:r>
              <a:rPr lang="it-IT" i="1" dirty="0" smtClean="0"/>
              <a:t>Memorie della mia vita</a:t>
            </a:r>
            <a:r>
              <a:rPr lang="it-IT" dirty="0" smtClean="0"/>
              <a:t>, Roma, 1945)</a:t>
            </a:r>
            <a:endParaRPr lang="it-IT" dirty="0"/>
          </a:p>
        </p:txBody>
      </p:sp>
      <p:sp>
        <p:nvSpPr>
          <p:cNvPr id="11" name="Segnaposto numero diapositiva 10"/>
          <p:cNvSpPr>
            <a:spLocks noGrp="1"/>
          </p:cNvSpPr>
          <p:nvPr>
            <p:ph type="sldNum" sz="quarter" idx="12"/>
          </p:nvPr>
        </p:nvSpPr>
        <p:spPr/>
        <p:txBody>
          <a:bodyPr/>
          <a:lstStyle/>
          <a:p>
            <a:fld id="{4B58AA38-10A3-7743-AEDA-996861786C76}" type="slidenum">
              <a:rPr lang="it-IT" smtClean="0"/>
              <a:t>6</a:t>
            </a:fld>
            <a:endParaRPr lang="it-IT"/>
          </a:p>
        </p:txBody>
      </p:sp>
      <p:pic>
        <p:nvPicPr>
          <p:cNvPr id="2" name="Immagine 1" descr="Torre ross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8334" y="623834"/>
            <a:ext cx="2644206" cy="1983154"/>
          </a:xfrm>
          <a:prstGeom prst="rect">
            <a:avLst/>
          </a:prstGeom>
        </p:spPr>
      </p:pic>
    </p:spTree>
    <p:extLst>
      <p:ext uri="{BB962C8B-B14F-4D97-AF65-F5344CB8AC3E}">
        <p14:creationId xmlns:p14="http://schemas.microsoft.com/office/powerpoint/2010/main" val="231534879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Mirò, interno olandes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15140">
            <a:off x="6106790" y="3861192"/>
            <a:ext cx="2121222" cy="2729954"/>
          </a:xfrm>
          <a:prstGeom prst="rect">
            <a:avLst/>
          </a:prstGeom>
        </p:spPr>
      </p:pic>
      <p:sp>
        <p:nvSpPr>
          <p:cNvPr id="2" name="Titolo 1"/>
          <p:cNvSpPr>
            <a:spLocks noGrp="1"/>
          </p:cNvSpPr>
          <p:nvPr>
            <p:ph type="title"/>
          </p:nvPr>
        </p:nvSpPr>
        <p:spPr/>
        <p:txBody>
          <a:bodyPr/>
          <a:lstStyle/>
          <a:p>
            <a:r>
              <a:rPr lang="it-IT" dirty="0" smtClean="0"/>
              <a:t>La Metafisica e le avanguardie</a:t>
            </a:r>
            <a:endParaRPr lang="it-IT" dirty="0"/>
          </a:p>
        </p:txBody>
      </p:sp>
      <p:sp>
        <p:nvSpPr>
          <p:cNvPr id="3" name="Segnaposto contenuto 2"/>
          <p:cNvSpPr>
            <a:spLocks noGrp="1"/>
          </p:cNvSpPr>
          <p:nvPr>
            <p:ph idx="1"/>
          </p:nvPr>
        </p:nvSpPr>
        <p:spPr/>
        <p:txBody>
          <a:bodyPr/>
          <a:lstStyle/>
          <a:p>
            <a:r>
              <a:rPr lang="it-IT" dirty="0" smtClean="0"/>
              <a:t>Quale rapporto intercorre tra questo movimento e le avanguardie artistiche d’inizio ‘900?</a:t>
            </a:r>
          </a:p>
          <a:p>
            <a:r>
              <a:rPr lang="it-IT" dirty="0" smtClean="0"/>
              <a:t>E poi: la Metafisica è un’avanguardia?</a:t>
            </a:r>
          </a:p>
          <a:p>
            <a:r>
              <a:rPr lang="it-IT" dirty="0" smtClean="0"/>
              <a:t>La risposta, naturalmente, dipende dal significato che intendiamo dare a “avanguardia”.</a:t>
            </a:r>
            <a:endParaRPr lang="it-IT" dirty="0"/>
          </a:p>
        </p:txBody>
      </p:sp>
      <p:sp>
        <p:nvSpPr>
          <p:cNvPr id="5" name="CasellaDiTesto 4"/>
          <p:cNvSpPr txBox="1"/>
          <p:nvPr/>
        </p:nvSpPr>
        <p:spPr>
          <a:xfrm rot="20885833">
            <a:off x="2370016" y="4921738"/>
            <a:ext cx="3448538" cy="646331"/>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dirty="0" smtClean="0">
                <a:solidFill>
                  <a:schemeClr val="bg1"/>
                </a:solidFill>
              </a:rPr>
              <a:t>Joan Mirò, </a:t>
            </a:r>
            <a:r>
              <a:rPr lang="it-IT" i="1" dirty="0" smtClean="0">
                <a:solidFill>
                  <a:schemeClr val="bg1"/>
                </a:solidFill>
              </a:rPr>
              <a:t>Interno olandese</a:t>
            </a:r>
            <a:r>
              <a:rPr lang="it-IT" dirty="0" smtClean="0">
                <a:solidFill>
                  <a:schemeClr val="bg1"/>
                </a:solidFill>
              </a:rPr>
              <a:t>, esempio di opera surrealista</a:t>
            </a:r>
            <a:endParaRPr lang="it-IT" dirty="0">
              <a:solidFill>
                <a:schemeClr val="bg1"/>
              </a:solidFill>
            </a:endParaRPr>
          </a:p>
        </p:txBody>
      </p:sp>
      <p:sp>
        <p:nvSpPr>
          <p:cNvPr id="8" name="Segnaposto numero diapositiva 7"/>
          <p:cNvSpPr>
            <a:spLocks noGrp="1"/>
          </p:cNvSpPr>
          <p:nvPr>
            <p:ph type="sldNum" sz="quarter" idx="12"/>
          </p:nvPr>
        </p:nvSpPr>
        <p:spPr/>
        <p:txBody>
          <a:bodyPr/>
          <a:lstStyle/>
          <a:p>
            <a:fld id="{4B58AA38-10A3-7743-AEDA-996861786C76}" type="slidenum">
              <a:rPr lang="it-IT" smtClean="0"/>
              <a:t>7</a:t>
            </a:fld>
            <a:endParaRPr lang="it-IT"/>
          </a:p>
        </p:txBody>
      </p:sp>
    </p:spTree>
    <p:extLst>
      <p:ext uri="{BB962C8B-B14F-4D97-AF65-F5344CB8AC3E}">
        <p14:creationId xmlns:p14="http://schemas.microsoft.com/office/powerpoint/2010/main" val="175271361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La critica dell’avanguardia</a:t>
            </a:r>
            <a:endParaRPr lang="it-IT" dirty="0"/>
          </a:p>
        </p:txBody>
      </p:sp>
      <p:sp>
        <p:nvSpPr>
          <p:cNvPr id="3" name="Segnaposto contenuto 2"/>
          <p:cNvSpPr>
            <a:spLocks noGrp="1"/>
          </p:cNvSpPr>
          <p:nvPr>
            <p:ph idx="1"/>
          </p:nvPr>
        </p:nvSpPr>
        <p:spPr/>
        <p:txBody>
          <a:bodyPr>
            <a:normAutofit fontScale="85000" lnSpcReduction="20000"/>
          </a:bodyPr>
          <a:lstStyle/>
          <a:p>
            <a:pPr lvl="0"/>
            <a:r>
              <a:rPr lang="it-IT" dirty="0"/>
              <a:t>Se l'avanguardia prefigura una nuova sistemazione della società e della cultura, allora la risposta non può che essere: no. Ciò perché </a:t>
            </a:r>
            <a:r>
              <a:rPr lang="it-IT" b="1" dirty="0"/>
              <a:t>la Metafisica non intende sovvertire i valori culturali e artistici che la precedono</a:t>
            </a:r>
            <a:r>
              <a:rPr lang="it-IT" dirty="0"/>
              <a:t>. Semmai, De Chirico è critico proprio nei confronti della libertà dell'avanguardia, che non manca di attaccare, spesso con sarcasmo</a:t>
            </a:r>
            <a:r>
              <a:rPr lang="it-IT" dirty="0" smtClean="0"/>
              <a:t>. Così farà per tutta la vita, attirandosi naturalmente l’accusa di essere un reazionario, specialmente dopo la II Guerra Mondiale.</a:t>
            </a:r>
          </a:p>
          <a:p>
            <a:pPr lvl="0"/>
            <a:r>
              <a:rPr lang="it-IT" dirty="0" smtClean="0"/>
              <a:t>Per esempio, in un’intervista del 1971, dirà: </a:t>
            </a:r>
          </a:p>
          <a:p>
            <a:pPr lvl="0"/>
            <a:r>
              <a:rPr lang="it-IT" i="1" dirty="0" smtClean="0">
                <a:solidFill>
                  <a:schemeClr val="bg2">
                    <a:lumMod val="25000"/>
                  </a:schemeClr>
                </a:solidFill>
              </a:rPr>
              <a:t>«</a:t>
            </a:r>
            <a:r>
              <a:rPr lang="it-IT" i="1" dirty="0">
                <a:solidFill>
                  <a:schemeClr val="bg2">
                    <a:lumMod val="25000"/>
                  </a:schemeClr>
                </a:solidFill>
              </a:rPr>
              <a:t>le persone oggi sono, o vogliono essere, dalla parte di ciò che si </a:t>
            </a:r>
            <a:r>
              <a:rPr lang="it-IT" i="1" dirty="0" smtClean="0">
                <a:solidFill>
                  <a:schemeClr val="bg2">
                    <a:lumMod val="25000"/>
                  </a:schemeClr>
                </a:solidFill>
              </a:rPr>
              <a:t>chiama </a:t>
            </a:r>
            <a:r>
              <a:rPr lang="it-IT" i="1" dirty="0">
                <a:solidFill>
                  <a:schemeClr val="bg2">
                    <a:lumMod val="25000"/>
                  </a:schemeClr>
                </a:solidFill>
              </a:rPr>
              <a:t>pittura moderna e poiché la pittura moderna è una pittura che non è pittura </a:t>
            </a:r>
            <a:r>
              <a:rPr lang="it-IT" i="1" dirty="0" smtClean="0">
                <a:solidFill>
                  <a:schemeClr val="bg2">
                    <a:lumMod val="25000"/>
                  </a:schemeClr>
                </a:solidFill>
              </a:rPr>
              <a:t>allora </a:t>
            </a:r>
            <a:r>
              <a:rPr lang="it-IT" i="1" dirty="0">
                <a:solidFill>
                  <a:schemeClr val="bg2">
                    <a:lumMod val="25000"/>
                  </a:schemeClr>
                </a:solidFill>
              </a:rPr>
              <a:t>naturalmente chi fa della vera pittura li disorienta e sono pronti a condannarlo a </a:t>
            </a:r>
            <a:r>
              <a:rPr lang="it-IT" i="1" dirty="0" smtClean="0">
                <a:solidFill>
                  <a:schemeClr val="bg2">
                    <a:lumMod val="25000"/>
                  </a:schemeClr>
                </a:solidFill>
              </a:rPr>
              <a:t>morte» (cfr.</a:t>
            </a:r>
            <a:r>
              <a:rPr lang="it-IT" i="1" dirty="0">
                <a:solidFill>
                  <a:schemeClr val="bg2">
                    <a:lumMod val="25000"/>
                  </a:schemeClr>
                </a:solidFill>
              </a:rPr>
              <a:t>: </a:t>
            </a:r>
            <a:r>
              <a:rPr lang="it-IT" i="1" dirty="0">
                <a:solidFill>
                  <a:schemeClr val="bg2">
                    <a:lumMod val="25000"/>
                  </a:schemeClr>
                </a:solidFill>
                <a:hlinkClick r:id="rId2"/>
              </a:rPr>
              <a:t>http://www.fondazionedechirico.org/interviste/de-chirico-e-picasso/</a:t>
            </a:r>
            <a:r>
              <a:rPr lang="it-IT" i="1" dirty="0">
                <a:solidFill>
                  <a:schemeClr val="bg2">
                    <a:lumMod val="25000"/>
                  </a:schemeClr>
                </a:solidFill>
              </a:rPr>
              <a:t>)</a:t>
            </a:r>
          </a:p>
          <a:p>
            <a:endParaRPr lang="it-IT" dirty="0"/>
          </a:p>
        </p:txBody>
      </p:sp>
      <p:sp>
        <p:nvSpPr>
          <p:cNvPr id="6" name="Segnaposto numero diapositiva 5"/>
          <p:cNvSpPr>
            <a:spLocks noGrp="1"/>
          </p:cNvSpPr>
          <p:nvPr>
            <p:ph type="sldNum" sz="quarter" idx="12"/>
          </p:nvPr>
        </p:nvSpPr>
        <p:spPr/>
        <p:txBody>
          <a:bodyPr/>
          <a:lstStyle/>
          <a:p>
            <a:fld id="{4B58AA38-10A3-7743-AEDA-996861786C76}" type="slidenum">
              <a:rPr lang="it-IT" smtClean="0"/>
              <a:t>8</a:t>
            </a:fld>
            <a:endParaRPr lang="it-IT"/>
          </a:p>
        </p:txBody>
      </p:sp>
    </p:spTree>
    <p:extLst>
      <p:ext uri="{BB962C8B-B14F-4D97-AF65-F5344CB8AC3E}">
        <p14:creationId xmlns:p14="http://schemas.microsoft.com/office/powerpoint/2010/main" val="92418472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5754077" y="5406481"/>
            <a:ext cx="2256692" cy="646331"/>
          </a:xfrm>
          <a:prstGeom prst="rect">
            <a:avLst/>
          </a:prstGeom>
          <a:solidFill>
            <a:schemeClr val="accent4">
              <a:alpha val="32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pPr algn="r"/>
            <a:r>
              <a:rPr lang="it-IT" dirty="0" smtClean="0">
                <a:solidFill>
                  <a:schemeClr val="bg1"/>
                </a:solidFill>
              </a:rPr>
              <a:t>Nike di Samotracia, </a:t>
            </a:r>
          </a:p>
          <a:p>
            <a:pPr algn="r"/>
            <a:r>
              <a:rPr lang="it-IT" i="1" dirty="0" err="1" smtClean="0">
                <a:solidFill>
                  <a:schemeClr val="bg1"/>
                </a:solidFill>
              </a:rPr>
              <a:t>Musée</a:t>
            </a:r>
            <a:r>
              <a:rPr lang="it-IT" i="1" dirty="0" smtClean="0">
                <a:solidFill>
                  <a:schemeClr val="bg1"/>
                </a:solidFill>
              </a:rPr>
              <a:t> </a:t>
            </a:r>
            <a:r>
              <a:rPr lang="it-IT" i="1" dirty="0" err="1" smtClean="0">
                <a:solidFill>
                  <a:schemeClr val="bg1"/>
                </a:solidFill>
              </a:rPr>
              <a:t>du</a:t>
            </a:r>
            <a:r>
              <a:rPr lang="it-IT" i="1" dirty="0" smtClean="0">
                <a:solidFill>
                  <a:schemeClr val="bg1"/>
                </a:solidFill>
              </a:rPr>
              <a:t> Louvre</a:t>
            </a:r>
            <a:endParaRPr lang="it-IT" i="1" dirty="0">
              <a:solidFill>
                <a:schemeClr val="bg1"/>
              </a:solidFill>
            </a:endParaRPr>
          </a:p>
        </p:txBody>
      </p:sp>
      <p:pic>
        <p:nvPicPr>
          <p:cNvPr id="7" name="Immagine 6" descr="Nik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5076" y="3023627"/>
            <a:ext cx="1738923" cy="2557240"/>
          </a:xfrm>
          <a:prstGeom prst="rect">
            <a:avLst/>
          </a:prstGeom>
        </p:spPr>
      </p:pic>
      <p:sp>
        <p:nvSpPr>
          <p:cNvPr id="3" name="Segnaposto contenuto 2"/>
          <p:cNvSpPr>
            <a:spLocks noGrp="1"/>
          </p:cNvSpPr>
          <p:nvPr>
            <p:ph idx="1"/>
          </p:nvPr>
        </p:nvSpPr>
        <p:spPr>
          <a:xfrm>
            <a:off x="3697379" y="1753090"/>
            <a:ext cx="3434159" cy="3688372"/>
          </a:xfrm>
        </p:spPr>
        <p:txBody>
          <a:bodyPr>
            <a:normAutofit fontScale="85000" lnSpcReduction="20000"/>
          </a:bodyPr>
          <a:lstStyle/>
          <a:p>
            <a:pPr marL="0" lvl="0" indent="0">
              <a:buNone/>
            </a:pPr>
            <a:r>
              <a:rPr lang="it-IT" dirty="0"/>
              <a:t>De Chirico difende , al contrario di Marinetti, la tradizione. Per lui, per così dire, "un (sic) automobile ruggente", che "corre sul filo della mitraglia", non è affatto più </a:t>
            </a:r>
            <a:r>
              <a:rPr lang="it-IT" dirty="0" smtClean="0"/>
              <a:t>“bello” della </a:t>
            </a:r>
            <a:r>
              <a:rPr lang="it-IT" dirty="0"/>
              <a:t>Nike di Samotracia, </a:t>
            </a:r>
            <a:r>
              <a:rPr lang="it-IT" dirty="0" smtClean="0"/>
              <a:t>come </a:t>
            </a:r>
            <a:r>
              <a:rPr lang="it-IT" dirty="0"/>
              <a:t>proclamava il fondatore del Futurismo.</a:t>
            </a:r>
            <a:endParaRPr lang="it-IT" b="1" i="1" dirty="0"/>
          </a:p>
          <a:p>
            <a:pPr marL="0" lvl="0" indent="0">
              <a:buNone/>
            </a:pPr>
            <a:r>
              <a:rPr lang="it-IT" b="1" dirty="0" smtClean="0"/>
              <a:t>Dai valori del Futurismo la Metafisica si distingue per il </a:t>
            </a:r>
            <a:r>
              <a:rPr lang="it-IT" b="1" dirty="0"/>
              <a:t>suo non essere né iconoclasta né vitalista</a:t>
            </a:r>
            <a:r>
              <a:rPr lang="it-IT" b="1" dirty="0" smtClean="0"/>
              <a:t>.</a:t>
            </a:r>
            <a:endParaRPr lang="it-IT" b="1" dirty="0"/>
          </a:p>
        </p:txBody>
      </p:sp>
      <p:pic>
        <p:nvPicPr>
          <p:cNvPr id="4" name="Immagine 3" descr="Russolo automobi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615" y="386007"/>
            <a:ext cx="3023302" cy="2491154"/>
          </a:xfrm>
          <a:prstGeom prst="rect">
            <a:avLst/>
          </a:prstGeom>
        </p:spPr>
      </p:pic>
      <p:sp>
        <p:nvSpPr>
          <p:cNvPr id="6" name="CasellaDiTesto 5"/>
          <p:cNvSpPr txBox="1"/>
          <p:nvPr/>
        </p:nvSpPr>
        <p:spPr>
          <a:xfrm>
            <a:off x="566615" y="3050499"/>
            <a:ext cx="3023302" cy="923330"/>
          </a:xfrm>
          <a:prstGeom prst="rect">
            <a:avLst/>
          </a:prstGeom>
          <a:solidFill>
            <a:schemeClr val="accent4">
              <a:alpha val="54000"/>
            </a:schemeClr>
          </a:solidFill>
        </p:spPr>
        <p:style>
          <a:lnRef idx="3">
            <a:schemeClr val="lt1"/>
          </a:lnRef>
          <a:fillRef idx="1">
            <a:schemeClr val="accent4"/>
          </a:fillRef>
          <a:effectRef idx="1">
            <a:schemeClr val="accent4"/>
          </a:effectRef>
          <a:fontRef idx="minor">
            <a:schemeClr val="lt1"/>
          </a:fontRef>
        </p:style>
        <p:txBody>
          <a:bodyPr wrap="square" rtlCol="0">
            <a:spAutoFit/>
          </a:bodyPr>
          <a:lstStyle/>
          <a:p>
            <a:r>
              <a:rPr lang="it-IT" dirty="0" smtClean="0">
                <a:solidFill>
                  <a:schemeClr val="bg1"/>
                </a:solidFill>
              </a:rPr>
              <a:t>Luigi </a:t>
            </a:r>
            <a:r>
              <a:rPr lang="it-IT" dirty="0" err="1" smtClean="0">
                <a:solidFill>
                  <a:schemeClr val="bg1"/>
                </a:solidFill>
              </a:rPr>
              <a:t>Russolo</a:t>
            </a:r>
            <a:r>
              <a:rPr lang="it-IT" dirty="0" smtClean="0">
                <a:solidFill>
                  <a:schemeClr val="bg1"/>
                </a:solidFill>
              </a:rPr>
              <a:t>, </a:t>
            </a:r>
            <a:r>
              <a:rPr lang="it-IT" b="1" i="1" dirty="0"/>
              <a:t>Dinamismo di un'automobile</a:t>
            </a:r>
            <a:r>
              <a:rPr lang="it-IT" i="1" dirty="0"/>
              <a:t> 1912-13, Parigi, </a:t>
            </a:r>
            <a:r>
              <a:rPr lang="it-IT" i="1" dirty="0" err="1"/>
              <a:t>Musèe</a:t>
            </a:r>
            <a:r>
              <a:rPr lang="it-IT" i="1" dirty="0"/>
              <a:t> National d'Art Moderne</a:t>
            </a:r>
            <a:endParaRPr lang="it-IT" dirty="0">
              <a:solidFill>
                <a:schemeClr val="bg1"/>
              </a:solidFill>
            </a:endParaRPr>
          </a:p>
        </p:txBody>
      </p:sp>
      <p:sp>
        <p:nvSpPr>
          <p:cNvPr id="12" name="Segnaposto numero diapositiva 11"/>
          <p:cNvSpPr>
            <a:spLocks noGrp="1"/>
          </p:cNvSpPr>
          <p:nvPr>
            <p:ph type="sldNum" sz="quarter" idx="12"/>
          </p:nvPr>
        </p:nvSpPr>
        <p:spPr/>
        <p:txBody>
          <a:bodyPr/>
          <a:lstStyle/>
          <a:p>
            <a:fld id="{4B58AA38-10A3-7743-AEDA-996861786C76}" type="slidenum">
              <a:rPr lang="it-IT" smtClean="0"/>
              <a:t>9</a:t>
            </a:fld>
            <a:endParaRPr lang="it-IT"/>
          </a:p>
        </p:txBody>
      </p:sp>
    </p:spTree>
    <p:extLst>
      <p:ext uri="{BB962C8B-B14F-4D97-AF65-F5344CB8AC3E}">
        <p14:creationId xmlns:p14="http://schemas.microsoft.com/office/powerpoint/2010/main" val="3279023408"/>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Calamaio">
  <a:themeElements>
    <a:clrScheme name="Calamaio">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Calamaio">
      <a:majorFont>
        <a:latin typeface="Goudy Old Style"/>
        <a:ea typeface=""/>
        <a:cs typeface=""/>
        <a:font script="Jpan" typeface="ＭＳ 明朝"/>
        <a:font script="Hans" typeface="宋体"/>
        <a:font script="Hant" typeface="新細明體"/>
      </a:majorFont>
      <a:minorFont>
        <a:latin typeface="Goudy Old Style"/>
        <a:ea typeface=""/>
        <a:cs typeface=""/>
        <a:font script="Jpan" typeface="ＭＳ 明朝"/>
        <a:font script="Hans" typeface="宋体"/>
        <a:font script="Hant" typeface="新細明體"/>
      </a:minorFont>
    </a:fontScheme>
    <a:fmtScheme name="Calamaio">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254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Calamaio.thmx</Template>
  <TotalTime>698</TotalTime>
  <Words>4784</Words>
  <Application>Microsoft Macintosh PowerPoint</Application>
  <PresentationFormat>Presentazione su schermo (4:3)</PresentationFormat>
  <Paragraphs>209</Paragraphs>
  <Slides>40</Slides>
  <Notes>1</Notes>
  <HiddenSlides>0</HiddenSlides>
  <MMClips>1</MMClips>
  <ScaleCrop>false</ScaleCrop>
  <HeadingPairs>
    <vt:vector size="4" baseType="variant">
      <vt:variant>
        <vt:lpstr>Tema</vt:lpstr>
      </vt:variant>
      <vt:variant>
        <vt:i4>1</vt:i4>
      </vt:variant>
      <vt:variant>
        <vt:lpstr>Titoli diapositive</vt:lpstr>
      </vt:variant>
      <vt:variant>
        <vt:i4>40</vt:i4>
      </vt:variant>
    </vt:vector>
  </HeadingPairs>
  <TitlesOfParts>
    <vt:vector size="41" baseType="lpstr">
      <vt:lpstr>Calamaio</vt:lpstr>
      <vt:lpstr>Giorgio De Chirico e  la pittura metafisica </vt:lpstr>
      <vt:lpstr>Gli inizi</vt:lpstr>
      <vt:lpstr>Il termine “metafisica”</vt:lpstr>
      <vt:lpstr>La “metafisica” secondo  De Chirico</vt:lpstr>
      <vt:lpstr>In sintesi, nel significato dechirichiano, la Metafisica è:</vt:lpstr>
      <vt:lpstr>Presentazione di PowerPoint</vt:lpstr>
      <vt:lpstr>La Metafisica e le avanguardie</vt:lpstr>
      <vt:lpstr>La critica dell’avanguardia</vt:lpstr>
      <vt:lpstr>Presentazione di PowerPoint</vt:lpstr>
      <vt:lpstr>Presentazione di PowerPoint</vt:lpstr>
      <vt:lpstr>Presentazione di PowerPoint</vt:lpstr>
      <vt:lpstr>Presentazione di PowerPoint</vt:lpstr>
      <vt:lpstr>Presentazione di PowerPoint</vt:lpstr>
      <vt:lpstr>Valori Plastici - 1</vt:lpstr>
      <vt:lpstr>Valori Plastici - 2</vt:lpstr>
      <vt:lpstr>Il ritorno all’ordine</vt:lpstr>
      <vt:lpstr>Il ritorno al Realismo</vt:lpstr>
      <vt:lpstr>Realismo e Realismi tra le due guerre</vt:lpstr>
      <vt:lpstr>Esempi di Architettura fascista</vt:lpstr>
      <vt:lpstr>Esempi di Architettura fascista</vt:lpstr>
      <vt:lpstr>De Chirico</vt:lpstr>
      <vt:lpstr>Gli artisti tedeschi che più hanno influenzato De Chirico</vt:lpstr>
      <vt:lpstr>Gli artisti tedeschi che più hanno influenzato De Chirico</vt:lpstr>
      <vt:lpstr>Presentazione di PowerPoint</vt:lpstr>
      <vt:lpstr>Presentazione di PowerPoint</vt:lpstr>
      <vt:lpstr>Presentazione di PowerPoint</vt:lpstr>
      <vt:lpstr>Presentazione di PowerPoint</vt:lpstr>
      <vt:lpstr>De Chirico e la filosofia / 1</vt:lpstr>
      <vt:lpstr>De Chirico e la filosofia / 2</vt:lpstr>
      <vt:lpstr>L’enigma dell’ora  (Milano, collezione privata, 1911) </vt:lpstr>
      <vt:lpstr>Presentazione di PowerPoint</vt:lpstr>
      <vt:lpstr>Presentazione di PowerPoint</vt:lpstr>
      <vt:lpstr>Le muse inquietanti (Milano, Collezione Mattioli, 1917)</vt:lpstr>
      <vt:lpstr>Presentazione di PowerPoint</vt:lpstr>
      <vt:lpstr>Villa romana (New York, collezione privata, 1922)</vt:lpstr>
      <vt:lpstr>Presentazione di PowerPoint</vt:lpstr>
      <vt:lpstr>Ettore e Andromaca (Milano, collezione privata, 1917)</vt:lpstr>
      <vt:lpstr>Presentazione di PowerPoint</vt:lpstr>
      <vt:lpstr>Presentazione di PowerPoint</vt:lpstr>
      <vt:lpstr>Presentazione di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pittura metafisica Giorgio De Chirico</dc:title>
  <dc:creator>Andrea Guaraldo</dc:creator>
  <cp:lastModifiedBy>Andrea Guaraldo</cp:lastModifiedBy>
  <cp:revision>242</cp:revision>
  <dcterms:created xsi:type="dcterms:W3CDTF">2015-04-25T17:10:29Z</dcterms:created>
  <dcterms:modified xsi:type="dcterms:W3CDTF">2015-04-26T19:33:28Z</dcterms:modified>
</cp:coreProperties>
</file>